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7" r:id="rId4"/>
    <p:sldId id="258" r:id="rId5"/>
    <p:sldId id="260" r:id="rId6"/>
    <p:sldId id="269" r:id="rId7"/>
    <p:sldId id="270" r:id="rId8"/>
    <p:sldId id="271" r:id="rId9"/>
    <p:sldId id="272" r:id="rId10"/>
    <p:sldId id="292" r:id="rId11"/>
    <p:sldId id="273" r:id="rId12"/>
    <p:sldId id="293" r:id="rId13"/>
    <p:sldId id="274" r:id="rId14"/>
    <p:sldId id="294" r:id="rId15"/>
    <p:sldId id="275" r:id="rId16"/>
    <p:sldId id="29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6" r:id="rId34"/>
    <p:sldId id="297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0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9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488"/>
            <a:ext cx="8229600" cy="922027"/>
          </a:xfrm>
        </p:spPr>
        <p:txBody>
          <a:bodyPr>
            <a:normAutofit fontScale="90000"/>
          </a:bodyPr>
          <a:lstStyle/>
          <a:p>
            <a:pPr algn="ctr"/>
            <a:r>
              <a:rPr dirty="0"/>
              <a:t>TOPIK 1: PENGENALAN KEPADA </a:t>
            </a:r>
            <a:r>
              <a:rPr lang="en-US" dirty="0" err="1"/>
              <a:t>makroekonomi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4" y="1904412"/>
            <a:ext cx="8229600" cy="3546987"/>
          </a:xfrm>
        </p:spPr>
        <p:txBody>
          <a:bodyPr>
            <a:normAutofit/>
          </a:bodyPr>
          <a:lstStyle/>
          <a:p>
            <a:r>
              <a:rPr sz="3200" dirty="0" err="1"/>
              <a:t>Kandungan</a:t>
            </a:r>
            <a:r>
              <a:rPr sz="3200" dirty="0"/>
              <a:t>:</a:t>
            </a:r>
          </a:p>
          <a:p>
            <a:pPr marL="354013" indent="0">
              <a:buNone/>
            </a:pPr>
            <a:r>
              <a:rPr sz="3200" dirty="0"/>
              <a:t>- </a:t>
            </a:r>
            <a:r>
              <a:rPr lang="en-US" sz="3200" dirty="0" err="1"/>
              <a:t>Pengenalan</a:t>
            </a:r>
            <a:r>
              <a:rPr lang="en-US" sz="3200" dirty="0"/>
              <a:t> </a:t>
            </a:r>
            <a:r>
              <a:rPr lang="en-US" sz="3200" dirty="0" err="1"/>
              <a:t>Makroekonomi</a:t>
            </a:r>
            <a:r>
              <a:rPr lang="en-US" sz="3200" dirty="0"/>
              <a:t> </a:t>
            </a:r>
          </a:p>
          <a:p>
            <a:pPr marL="354013" indent="0">
              <a:buNone/>
            </a:pPr>
            <a:r>
              <a:rPr lang="en-US" sz="3200" dirty="0"/>
              <a:t>- </a:t>
            </a:r>
            <a:r>
              <a:rPr sz="3200" dirty="0" err="1"/>
              <a:t>Definisi</a:t>
            </a:r>
            <a:r>
              <a:rPr sz="3200" dirty="0"/>
              <a:t> </a:t>
            </a:r>
            <a:r>
              <a:rPr lang="en-US" sz="3200" dirty="0" err="1"/>
              <a:t>Makroekonomi</a:t>
            </a:r>
            <a:endParaRPr sz="3200" dirty="0"/>
          </a:p>
          <a:p>
            <a:pPr marL="354013" indent="0">
              <a:buNone/>
            </a:pPr>
            <a:r>
              <a:rPr sz="3200" dirty="0"/>
              <a:t>- </a:t>
            </a:r>
            <a:r>
              <a:rPr lang="en-US" sz="3200" dirty="0" err="1"/>
              <a:t>Pembolehubah</a:t>
            </a:r>
            <a:r>
              <a:rPr lang="en-US" sz="3200" dirty="0"/>
              <a:t> </a:t>
            </a:r>
            <a:r>
              <a:rPr lang="en-US" sz="3200" dirty="0" err="1"/>
              <a:t>Makroekonomi</a:t>
            </a:r>
            <a:endParaRPr sz="3200" dirty="0"/>
          </a:p>
          <a:p>
            <a:pPr marL="354013" indent="0">
              <a:buNone/>
            </a:pPr>
            <a:r>
              <a:rPr sz="3200" dirty="0"/>
              <a:t>- </a:t>
            </a:r>
            <a:r>
              <a:rPr lang="en-US" sz="3200" dirty="0" err="1"/>
              <a:t>Matlamat</a:t>
            </a:r>
            <a:r>
              <a:rPr lang="en-US" sz="3200" dirty="0"/>
              <a:t> </a:t>
            </a:r>
            <a:r>
              <a:rPr lang="en-US" sz="3200" dirty="0" err="1"/>
              <a:t>Makroekonomi</a:t>
            </a:r>
            <a:endParaRPr sz="3200" dirty="0"/>
          </a:p>
          <a:p>
            <a:pPr marL="354013" indent="0">
              <a:buNone/>
            </a:pPr>
            <a:r>
              <a:rPr sz="3200" dirty="0"/>
              <a:t>- </a:t>
            </a:r>
            <a:r>
              <a:rPr lang="en-US" sz="3200" dirty="0"/>
              <a:t>Dasar </a:t>
            </a:r>
            <a:r>
              <a:rPr lang="en-US" sz="3200" dirty="0" err="1"/>
              <a:t>Makroekonomi</a:t>
            </a:r>
            <a:endParaRPr sz="3200" dirty="0"/>
          </a:p>
        </p:txBody>
      </p:sp>
      <p:pic>
        <p:nvPicPr>
          <p:cNvPr id="1026" name="Picture 2" descr="Taj International College">
            <a:extLst>
              <a:ext uri="{FF2B5EF4-FFF2-40B4-BE49-F238E27FC236}">
                <a16:creationId xmlns:a16="http://schemas.microsoft.com/office/drawing/2014/main" id="{023B16B6-5295-9669-ECA3-2F2A2311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70" y="273393"/>
            <a:ext cx="1232260" cy="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22E218-CA6A-6B9F-CA02-E693AEB6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130" b="26269"/>
          <a:stretch/>
        </p:blipFill>
        <p:spPr>
          <a:xfrm>
            <a:off x="0" y="5338917"/>
            <a:ext cx="9144000" cy="15190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640E6-2075-0844-F885-853905BE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3" y="-15919"/>
            <a:ext cx="8893277" cy="682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280091-C3F0-5E00-96D6-209C08B13CB4}"/>
              </a:ext>
            </a:extLst>
          </p:cNvPr>
          <p:cNvSpPr txBox="1"/>
          <p:nvPr/>
        </p:nvSpPr>
        <p:spPr>
          <a:xfrm>
            <a:off x="250722" y="6504039"/>
            <a:ext cx="5287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</a:t>
            </a:r>
            <a:r>
              <a:rPr lang="en-US" sz="1400" dirty="0" err="1"/>
              <a:t>Statistik</a:t>
            </a:r>
            <a:r>
              <a:rPr lang="en-US" sz="1400" dirty="0"/>
              <a:t> </a:t>
            </a:r>
            <a:r>
              <a:rPr lang="en-US" sz="1400" dirty="0" err="1"/>
              <a:t>Pekerjaan</a:t>
            </a:r>
            <a:r>
              <a:rPr lang="en-US" sz="1400" dirty="0"/>
              <a:t> dan </a:t>
            </a:r>
            <a:r>
              <a:rPr lang="en-US" sz="1400" dirty="0" err="1"/>
              <a:t>Perburuhan</a:t>
            </a:r>
            <a:r>
              <a:rPr lang="en-US" sz="1400" dirty="0"/>
              <a:t> Siri 37 Bil.3/2023 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340939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CC4E-AAE1-B951-B87C-36A9B13F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TINGKAT HARGA UMUM DAN INFLASI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5CFE-6268-38EC-EB2F-4D3A3AF83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MY" sz="2800" dirty="0" err="1"/>
              <a:t>Kenaikkan</a:t>
            </a:r>
            <a:r>
              <a:rPr lang="en-MY" sz="2800" dirty="0"/>
              <a:t> </a:t>
            </a:r>
            <a:r>
              <a:rPr lang="en-MY" sz="2800" dirty="0" err="1"/>
              <a:t>tingkat</a:t>
            </a:r>
            <a:r>
              <a:rPr lang="en-MY" sz="2800" dirty="0"/>
              <a:t> </a:t>
            </a:r>
            <a:r>
              <a:rPr lang="en-MY" sz="2800" dirty="0" err="1"/>
              <a:t>harga</a:t>
            </a:r>
            <a:r>
              <a:rPr lang="en-MY" sz="2800" dirty="0"/>
              <a:t> </a:t>
            </a:r>
            <a:r>
              <a:rPr lang="en-MY" sz="2800" dirty="0" err="1"/>
              <a:t>umum</a:t>
            </a:r>
            <a:r>
              <a:rPr lang="en-MY" sz="2800" dirty="0"/>
              <a:t> </a:t>
            </a:r>
            <a:r>
              <a:rPr lang="en-MY" sz="2800" dirty="0" err="1"/>
              <a:t>secara</a:t>
            </a:r>
            <a:r>
              <a:rPr lang="en-MY" sz="2800" dirty="0"/>
              <a:t> </a:t>
            </a:r>
            <a:r>
              <a:rPr lang="en-MY" sz="2800" dirty="0" err="1"/>
              <a:t>berterusan</a:t>
            </a:r>
            <a:r>
              <a:rPr lang="en-MY" sz="2800" dirty="0"/>
              <a:t> dan </a:t>
            </a:r>
            <a:r>
              <a:rPr lang="en-MY" sz="2800" dirty="0" err="1"/>
              <a:t>tidak</a:t>
            </a:r>
            <a:r>
              <a:rPr lang="en-MY" sz="2800" dirty="0"/>
              <a:t> </a:t>
            </a:r>
            <a:r>
              <a:rPr lang="en-MY" sz="2800" dirty="0" err="1"/>
              <a:t>terbatas</a:t>
            </a:r>
            <a:r>
              <a:rPr lang="en-MY" sz="2800" dirty="0"/>
              <a:t>.</a:t>
            </a:r>
          </a:p>
          <a:p>
            <a:pPr algn="just"/>
            <a:r>
              <a:rPr lang="en-MY" sz="2800" dirty="0"/>
              <a:t>Kadar </a:t>
            </a:r>
            <a:r>
              <a:rPr lang="en-MY" sz="2800" dirty="0" err="1"/>
              <a:t>inflasi</a:t>
            </a:r>
            <a:r>
              <a:rPr lang="en-MY" sz="2800" dirty="0"/>
              <a:t> </a:t>
            </a:r>
            <a:r>
              <a:rPr lang="en-MY" sz="2800" dirty="0" err="1"/>
              <a:t>mengukur</a:t>
            </a:r>
            <a:r>
              <a:rPr lang="en-MY" sz="2800" dirty="0"/>
              <a:t> </a:t>
            </a:r>
            <a:r>
              <a:rPr lang="en-MY" sz="2800" dirty="0" err="1"/>
              <a:t>peratus</a:t>
            </a:r>
            <a:r>
              <a:rPr lang="en-MY" sz="2800" dirty="0"/>
              <a:t> </a:t>
            </a:r>
            <a:r>
              <a:rPr lang="en-MY" sz="2800" dirty="0" err="1"/>
              <a:t>kenaikkan</a:t>
            </a:r>
            <a:r>
              <a:rPr lang="en-MY" sz="2800" dirty="0"/>
              <a:t> </a:t>
            </a:r>
            <a:r>
              <a:rPr lang="en-MY" sz="2800" dirty="0" err="1"/>
              <a:t>tingkat</a:t>
            </a:r>
            <a:r>
              <a:rPr lang="en-MY" sz="2800" dirty="0"/>
              <a:t> </a:t>
            </a:r>
            <a:r>
              <a:rPr lang="en-MY" sz="2800" dirty="0" err="1"/>
              <a:t>harga</a:t>
            </a:r>
            <a:r>
              <a:rPr lang="en-MY" sz="2800" dirty="0"/>
              <a:t> </a:t>
            </a:r>
            <a:r>
              <a:rPr lang="en-MY" sz="2800" dirty="0" err="1"/>
              <a:t>umum</a:t>
            </a:r>
            <a:r>
              <a:rPr lang="en-MY" sz="2800" dirty="0"/>
              <a:t> </a:t>
            </a:r>
            <a:r>
              <a:rPr lang="en-MY" sz="2800" dirty="0" err="1"/>
              <a:t>sesuatu</a:t>
            </a:r>
            <a:r>
              <a:rPr lang="en-MY" sz="2800" dirty="0"/>
              <a:t> </a:t>
            </a:r>
            <a:r>
              <a:rPr lang="en-MY" sz="2800" dirty="0" err="1"/>
              <a:t>tahun</a:t>
            </a:r>
            <a:r>
              <a:rPr lang="en-MY" sz="2800" dirty="0"/>
              <a:t> </a:t>
            </a:r>
            <a:r>
              <a:rPr lang="en-MY" sz="2800" dirty="0" err="1"/>
              <a:t>berbanding</a:t>
            </a:r>
            <a:r>
              <a:rPr lang="en-MY" sz="2800" dirty="0"/>
              <a:t> </a:t>
            </a:r>
            <a:r>
              <a:rPr lang="en-MY" sz="2800" dirty="0" err="1"/>
              <a:t>tahun</a:t>
            </a:r>
            <a:r>
              <a:rPr lang="en-MY" sz="2800" dirty="0"/>
              <a:t> </a:t>
            </a:r>
            <a:r>
              <a:rPr lang="en-MY" sz="2800" dirty="0" err="1"/>
              <a:t>sebelumnya</a:t>
            </a:r>
            <a:endParaRPr lang="en-MY" sz="2800" dirty="0"/>
          </a:p>
          <a:p>
            <a:pPr marL="0" indent="0" algn="just">
              <a:buNone/>
            </a:pPr>
            <a:endParaRPr lang="en-MY" dirty="0"/>
          </a:p>
          <a:p>
            <a:pPr marL="0" indent="0">
              <a:buNone/>
            </a:pPr>
            <a:r>
              <a:rPr lang="en-MY" sz="2800" dirty="0"/>
              <a:t>	</a:t>
            </a:r>
            <a:r>
              <a:rPr lang="en-MY" dirty="0"/>
              <a:t>Kadar </a:t>
            </a:r>
            <a:r>
              <a:rPr lang="en-MY" dirty="0" err="1"/>
              <a:t>inflasi</a:t>
            </a:r>
            <a:r>
              <a:rPr lang="en-MY" dirty="0"/>
              <a:t> = IHP </a:t>
            </a:r>
            <a:r>
              <a:rPr lang="en-MY" dirty="0" err="1"/>
              <a:t>thn</a:t>
            </a:r>
            <a:r>
              <a:rPr lang="en-MY" dirty="0"/>
              <a:t> </a:t>
            </a:r>
            <a:r>
              <a:rPr lang="en-MY" dirty="0" err="1"/>
              <a:t>sms</a:t>
            </a:r>
            <a:r>
              <a:rPr lang="en-MY" dirty="0"/>
              <a:t> – IHP </a:t>
            </a:r>
            <a:r>
              <a:rPr lang="en-MY" dirty="0" err="1"/>
              <a:t>thn</a:t>
            </a:r>
            <a:r>
              <a:rPr lang="en-MY" dirty="0"/>
              <a:t> </a:t>
            </a:r>
            <a:r>
              <a:rPr lang="en-MY" dirty="0" err="1"/>
              <a:t>sblm</a:t>
            </a:r>
            <a:r>
              <a:rPr lang="en-MY" dirty="0"/>
              <a:t> x 100%</a:t>
            </a:r>
          </a:p>
          <a:p>
            <a:pPr marL="0" indent="0">
              <a:buNone/>
            </a:pPr>
            <a:r>
              <a:rPr lang="en-MY" dirty="0"/>
              <a:t>                                              IHP </a:t>
            </a:r>
            <a:r>
              <a:rPr lang="en-MY" dirty="0" err="1"/>
              <a:t>thn</a:t>
            </a:r>
            <a:r>
              <a:rPr lang="en-MY" dirty="0"/>
              <a:t> </a:t>
            </a:r>
            <a:r>
              <a:rPr lang="en-MY" dirty="0" err="1"/>
              <a:t>sblm</a:t>
            </a:r>
            <a:endParaRPr lang="en-MY" dirty="0"/>
          </a:p>
          <a:p>
            <a:endParaRPr lang="en-MY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EE2359-CB39-6394-FB21-12B8340D7F86}"/>
              </a:ext>
            </a:extLst>
          </p:cNvPr>
          <p:cNvCxnSpPr/>
          <p:nvPr/>
        </p:nvCxnSpPr>
        <p:spPr>
          <a:xfrm>
            <a:off x="3219450" y="5295900"/>
            <a:ext cx="3848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5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nflasi Malaysia mereda kepada 2.8 peratus pada Mei 2023 – Jabatan Perangkaan">
            <a:extLst>
              <a:ext uri="{FF2B5EF4-FFF2-40B4-BE49-F238E27FC236}">
                <a16:creationId xmlns:a16="http://schemas.microsoft.com/office/drawing/2014/main" id="{936D12D2-AABE-FCED-B456-8225CF516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r="24194"/>
          <a:stretch/>
        </p:blipFill>
        <p:spPr bwMode="auto">
          <a:xfrm>
            <a:off x="250723" y="99204"/>
            <a:ext cx="8731045" cy="65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6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A89D-9BB2-D1B5-353E-FB6A53B3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7432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en-MY" sz="6000" b="0" i="0" dirty="0">
                <a:solidFill>
                  <a:srgbClr val="333333"/>
                </a:solidFill>
                <a:effectLst/>
              </a:rPr>
              <a:t>IMBANGAN PEMBAYARAN</a:t>
            </a:r>
            <a:endParaRPr lang="en-MY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A019-9EAD-332C-729E-4E16AE2FF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ms-MY" sz="2400" b="0" i="0" noProof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Satu penyata kewangan yang menunjukkan nilai urus niaga dan aliran wang yang dilakukan antara sebuah negara degan negara lain dalam tempoh satu tahun</a:t>
            </a:r>
          </a:p>
          <a:p>
            <a:pPr marL="0" indent="0" algn="just">
              <a:buNone/>
            </a:pPr>
            <a:endParaRPr lang="ms-MY" sz="2400" b="0" i="0" noProof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ms-MY" sz="2400" noProof="0" dirty="0"/>
              <a:t> </a:t>
            </a:r>
            <a:r>
              <a:rPr lang="ms-MY" sz="2400" b="1" noProof="0" dirty="0"/>
              <a:t>Imbangan pembayaran lebihan</a:t>
            </a:r>
            <a:r>
              <a:rPr lang="ms-MY" sz="2400" noProof="0" dirty="0"/>
              <a:t>, aliran wang masuk dari luar negara melebihi aliran wang keluar ke luar negara.</a:t>
            </a:r>
          </a:p>
          <a:p>
            <a:pPr algn="just"/>
            <a:endParaRPr lang="ms-MY" sz="2400" noProof="0" dirty="0"/>
          </a:p>
          <a:p>
            <a:pPr algn="just"/>
            <a:r>
              <a:rPr lang="ms-MY" sz="2400" b="1" noProof="0" dirty="0"/>
              <a:t>Imbangan pembayaran terimbang</a:t>
            </a:r>
            <a:r>
              <a:rPr lang="ms-MY" sz="2400" noProof="0" dirty="0"/>
              <a:t>, aliran wang masuk dari luar negara sama dengan aliran wang keluar ke luar Negara</a:t>
            </a:r>
          </a:p>
          <a:p>
            <a:pPr algn="just"/>
            <a:endParaRPr lang="ms-MY" sz="2400" noProof="0" dirty="0"/>
          </a:p>
          <a:p>
            <a:pPr algn="just"/>
            <a:r>
              <a:rPr lang="ms-MY" sz="2400" b="1" noProof="0" dirty="0"/>
              <a:t>Imbangan pembayaran </a:t>
            </a:r>
            <a:r>
              <a:rPr lang="ms-MY" sz="2400" b="1" noProof="0" dirty="0" err="1"/>
              <a:t>kurangan</a:t>
            </a:r>
            <a:r>
              <a:rPr lang="ms-MY" sz="2400" b="1" noProof="0" dirty="0"/>
              <a:t> (defisit</a:t>
            </a:r>
            <a:r>
              <a:rPr lang="ms-MY" sz="2400" noProof="0" dirty="0"/>
              <a:t>), aliran wang masuk dari luar negara kurang daripada aliran wang keluar ke luar negara.</a:t>
            </a:r>
          </a:p>
        </p:txBody>
      </p:sp>
    </p:spTree>
    <p:extLst>
      <p:ext uri="{BB962C8B-B14F-4D97-AF65-F5344CB8AC3E}">
        <p14:creationId xmlns:p14="http://schemas.microsoft.com/office/powerpoint/2010/main" val="228916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OSM on X: &quot;Nantikan keluaran statistik DOSM 📚 Imbangan Pembayaran &amp;  Kedudukan Pelaburan Antarabangsa Malaysia, ST4 2024 pada 14 Februari 2025  (Jumaat) jam 12.00 tengah hari ❗❗❗ #ARC2025 #StatsMalaysia  #StatistikNadiKehidupan ...">
            <a:extLst>
              <a:ext uri="{FF2B5EF4-FFF2-40B4-BE49-F238E27FC236}">
                <a16:creationId xmlns:a16="http://schemas.microsoft.com/office/drawing/2014/main" id="{95316F98-3332-0DAE-CA4C-8C8812E2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5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6992-17D8-ADF2-46FB-C7EE8AF5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91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PENDAPATAN NEGARA DAN PERTUBUHAN EKONOMI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16AEE-1598-9CA5-5AAD-A56681BE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9150" cy="47815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ms-MY" sz="2800" noProof="0" dirty="0"/>
              <a:t>Jumlah nilai barang akhir dan perkhidmatan yang dikeluarkan oleh sesebuah negara dalam tempoh masa setahun.</a:t>
            </a:r>
          </a:p>
          <a:p>
            <a:pPr algn="just"/>
            <a:r>
              <a:rPr lang="ms-MY" sz="2800" noProof="0" dirty="0"/>
              <a:t>Perkembangan aktiviti ekonomi yang menyebabkan peningkatan pengeluaran barang dan perkhidmatan serta kebajikan masyarakat.</a:t>
            </a:r>
          </a:p>
          <a:p>
            <a:pPr algn="just"/>
            <a:r>
              <a:rPr lang="ms-MY" sz="2800" noProof="0" dirty="0"/>
              <a:t>Kadar pertumbuhan ekonomi (KPE) mengukur peratus pertumbuhan ekonomi sesuatu tahun berbanding tahun sebelumnya</a:t>
            </a:r>
          </a:p>
          <a:p>
            <a:pPr algn="just"/>
            <a:endParaRPr lang="ms-MY" sz="2800" noProof="0" dirty="0"/>
          </a:p>
          <a:p>
            <a:pPr marL="0" indent="0" algn="just">
              <a:buNone/>
            </a:pPr>
            <a:r>
              <a:rPr lang="ms-MY" sz="2800" noProof="0" dirty="0"/>
              <a:t>		KPE =  KNK </a:t>
            </a:r>
            <a:r>
              <a:rPr lang="ms-MY" sz="2800" noProof="0" dirty="0" err="1"/>
              <a:t>sms</a:t>
            </a:r>
            <a:r>
              <a:rPr lang="ms-MY" sz="2800" noProof="0" dirty="0"/>
              <a:t> – KNK </a:t>
            </a:r>
            <a:r>
              <a:rPr lang="ms-MY" sz="2800" noProof="0" dirty="0" err="1"/>
              <a:t>sblm</a:t>
            </a:r>
            <a:r>
              <a:rPr lang="ms-MY" sz="2800" noProof="0" dirty="0"/>
              <a:t> x 100%</a:t>
            </a:r>
          </a:p>
          <a:p>
            <a:pPr marL="0" indent="0" algn="just">
              <a:buNone/>
            </a:pPr>
            <a:r>
              <a:rPr lang="ms-MY" sz="2800" noProof="0" dirty="0"/>
              <a:t>                            		 KNK </a:t>
            </a:r>
            <a:r>
              <a:rPr lang="ms-MY" sz="2800" noProof="0" dirty="0" err="1"/>
              <a:t>sblm</a:t>
            </a:r>
            <a:endParaRPr lang="ms-MY" sz="2800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9313C6-1C70-515A-BE97-88E0A670992C}"/>
              </a:ext>
            </a:extLst>
          </p:cNvPr>
          <p:cNvCxnSpPr/>
          <p:nvPr/>
        </p:nvCxnSpPr>
        <p:spPr>
          <a:xfrm>
            <a:off x="3781425" y="5821311"/>
            <a:ext cx="2495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24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konomi Malaysia Meningkat – KDNK Capai 4.2% Bagi 3 Bulan Pertama 2024 –  Rnggt">
            <a:extLst>
              <a:ext uri="{FF2B5EF4-FFF2-40B4-BE49-F238E27FC236}">
                <a16:creationId xmlns:a16="http://schemas.microsoft.com/office/drawing/2014/main" id="{8E8BD268-2171-44EE-1CCC-F95454E97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20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E7F3-3842-2113-BEAE-E75D9F58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PENDAPATAN NEGARA / KELUARAN NEGARA (KNK)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AB53-7B02-E4B4-6091-09EB3056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45185"/>
            <a:ext cx="8229600" cy="3219450"/>
          </a:xfrm>
        </p:spPr>
        <p:txBody>
          <a:bodyPr>
            <a:normAutofit/>
          </a:bodyPr>
          <a:lstStyle/>
          <a:p>
            <a:pPr marL="633413" indent="-633413" algn="just">
              <a:buNone/>
            </a:pPr>
            <a:r>
              <a:rPr lang="en-MY" sz="3200" dirty="0"/>
              <a:t>1. KNK </a:t>
            </a:r>
            <a:r>
              <a:rPr lang="en-MY" sz="3200" dirty="0" err="1"/>
              <a:t>harga</a:t>
            </a:r>
            <a:r>
              <a:rPr lang="en-MY" sz="3200" dirty="0"/>
              <a:t> </a:t>
            </a:r>
            <a:r>
              <a:rPr lang="en-MY" sz="3200" dirty="0" err="1"/>
              <a:t>semasa</a:t>
            </a:r>
            <a:r>
              <a:rPr lang="en-MY" sz="3200" dirty="0"/>
              <a:t>/ </a:t>
            </a:r>
            <a:r>
              <a:rPr lang="en-MY" sz="3200" dirty="0" err="1"/>
              <a:t>harga</a:t>
            </a:r>
            <a:r>
              <a:rPr lang="en-MY" sz="3200" dirty="0"/>
              <a:t> </a:t>
            </a:r>
            <a:r>
              <a:rPr lang="en-MY" sz="3200" dirty="0" err="1"/>
              <a:t>pasaran</a:t>
            </a:r>
            <a:r>
              <a:rPr lang="en-MY" sz="3200" dirty="0"/>
              <a:t>/   </a:t>
            </a:r>
            <a:r>
              <a:rPr lang="en-MY" sz="3200" dirty="0" err="1"/>
              <a:t>norminal</a:t>
            </a:r>
            <a:endParaRPr lang="en-MY" sz="3200" dirty="0"/>
          </a:p>
          <a:p>
            <a:pPr marL="722313" indent="-722313" algn="just">
              <a:buNone/>
            </a:pPr>
            <a:r>
              <a:rPr lang="en-MY" sz="3200" dirty="0"/>
              <a:t>2.  KNK </a:t>
            </a:r>
            <a:r>
              <a:rPr lang="en-MY" sz="3200" dirty="0" err="1"/>
              <a:t>harga</a:t>
            </a:r>
            <a:r>
              <a:rPr lang="en-MY" sz="3200" dirty="0"/>
              <a:t> </a:t>
            </a:r>
            <a:r>
              <a:rPr lang="en-MY" sz="3200" dirty="0" err="1"/>
              <a:t>tetap</a:t>
            </a:r>
            <a:r>
              <a:rPr lang="en-MY" sz="3200" dirty="0"/>
              <a:t> / </a:t>
            </a:r>
            <a:r>
              <a:rPr lang="en-MY" sz="3200" dirty="0" err="1"/>
              <a:t>benar</a:t>
            </a:r>
            <a:endParaRPr lang="en-MY" sz="3200" dirty="0"/>
          </a:p>
          <a:p>
            <a:pPr marL="722313" indent="-722313" algn="just">
              <a:buNone/>
            </a:pPr>
            <a:r>
              <a:rPr lang="en-MY" sz="3200" dirty="0"/>
              <a:t>3.  KNK </a:t>
            </a:r>
            <a:r>
              <a:rPr lang="en-MY" sz="3200" dirty="0" err="1"/>
              <a:t>potensi</a:t>
            </a:r>
            <a:endParaRPr lang="en-MY" sz="3200" dirty="0"/>
          </a:p>
          <a:p>
            <a:pPr marL="722313" indent="-722313" algn="just">
              <a:buNone/>
            </a:pPr>
            <a:r>
              <a:rPr lang="en-MY" sz="3200" dirty="0"/>
              <a:t>4.  KNK </a:t>
            </a:r>
            <a:r>
              <a:rPr lang="en-MY" sz="3200" dirty="0" err="1"/>
              <a:t>sebenar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409514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F43A-54F0-5F19-0D50-DCA54636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I.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KNK 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HARGA SEMASA/ HARGA PASARAN/ NORMINAL</a:t>
            </a:r>
            <a:endParaRPr lang="en-MY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A552-169D-4B84-1FE7-CF3713E9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ms-MY" sz="3200" noProof="0" dirty="0"/>
              <a:t>Jumlah nilai barang akhir dan perkhidmatan yang dihitung mengikut harga pasaran/semasa pada tahun berkenaan.</a:t>
            </a:r>
          </a:p>
          <a:p>
            <a:endParaRPr lang="ms-MY" noProof="0" dirty="0"/>
          </a:p>
          <a:p>
            <a:pPr marL="0" indent="0">
              <a:buNone/>
            </a:pPr>
            <a:r>
              <a:rPr lang="ms-MY" sz="2800" noProof="0" dirty="0"/>
              <a:t>KNK semasa = IHP </a:t>
            </a:r>
            <a:r>
              <a:rPr lang="ms-MY" sz="2800" noProof="0" dirty="0" err="1"/>
              <a:t>thn</a:t>
            </a:r>
            <a:r>
              <a:rPr lang="ms-MY" sz="2800" noProof="0" dirty="0"/>
              <a:t> semasa  x KNK benar</a:t>
            </a:r>
          </a:p>
          <a:p>
            <a:pPr marL="0" indent="0">
              <a:buNone/>
            </a:pPr>
            <a:r>
              <a:rPr lang="ms-MY" sz="2800" noProof="0" dirty="0"/>
              <a:t>                                          IHP </a:t>
            </a:r>
            <a:r>
              <a:rPr lang="ms-MY" sz="2800" noProof="0" dirty="0" err="1"/>
              <a:t>thn</a:t>
            </a:r>
            <a:r>
              <a:rPr lang="ms-MY" sz="2800" noProof="0" dirty="0"/>
              <a:t> asas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92FA7F-2A34-7DD7-B95A-068020C14DE1}"/>
              </a:ext>
            </a:extLst>
          </p:cNvPr>
          <p:cNvCxnSpPr/>
          <p:nvPr/>
        </p:nvCxnSpPr>
        <p:spPr>
          <a:xfrm>
            <a:off x="2912806" y="4830097"/>
            <a:ext cx="2724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8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3826-3CEF-E6F5-72B8-5268ED6E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II.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  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KNK 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HARGA TETAP / BENAR</a:t>
            </a:r>
            <a:endParaRPr lang="en-MY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BA8E-01E3-5885-1611-B76899BF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ms-MY" sz="2800" noProof="0" dirty="0"/>
              <a:t> Jumlah nilai barang akhir dan perkhidmatan yang dihitung mengikut harga tetap pada tahun asas.</a:t>
            </a:r>
          </a:p>
          <a:p>
            <a:pPr marL="0" indent="0">
              <a:buNone/>
            </a:pPr>
            <a:endParaRPr lang="ms-MY" sz="2800" noProof="0" dirty="0"/>
          </a:p>
          <a:p>
            <a:pPr marL="0" indent="0">
              <a:buNone/>
            </a:pPr>
            <a:r>
              <a:rPr lang="ms-MY" sz="2800" noProof="0" dirty="0"/>
              <a:t>KNK benar = IHP </a:t>
            </a:r>
            <a:r>
              <a:rPr lang="ms-MY" sz="2800" noProof="0" dirty="0" err="1"/>
              <a:t>thn</a:t>
            </a:r>
            <a:r>
              <a:rPr lang="ms-MY" sz="2800" noProof="0" dirty="0"/>
              <a:t> asas  x  KNK </a:t>
            </a:r>
            <a:r>
              <a:rPr lang="ms-MY" sz="2800" noProof="0" dirty="0" err="1"/>
              <a:t>norminal</a:t>
            </a:r>
            <a:endParaRPr lang="ms-MY" sz="2800" noProof="0" dirty="0"/>
          </a:p>
          <a:p>
            <a:pPr marL="0" indent="0">
              <a:buNone/>
            </a:pPr>
            <a:r>
              <a:rPr lang="ms-MY" sz="2800" noProof="0" dirty="0"/>
              <a:t>                      	</a:t>
            </a:r>
            <a:r>
              <a:rPr lang="ms-MY" sz="2800" dirty="0"/>
              <a:t>   </a:t>
            </a:r>
            <a:r>
              <a:rPr lang="ms-MY" sz="2800" noProof="0" dirty="0"/>
              <a:t>IHP </a:t>
            </a:r>
            <a:r>
              <a:rPr lang="ms-MY" sz="2800" noProof="0" dirty="0" err="1"/>
              <a:t>thn</a:t>
            </a:r>
            <a:r>
              <a:rPr lang="ms-MY" sz="2800" noProof="0" dirty="0"/>
              <a:t> semasa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421F8-B084-2CBD-FD83-9E1956D5E627}"/>
              </a:ext>
            </a:extLst>
          </p:cNvPr>
          <p:cNvCxnSpPr/>
          <p:nvPr/>
        </p:nvCxnSpPr>
        <p:spPr>
          <a:xfrm>
            <a:off x="2952750" y="4362450"/>
            <a:ext cx="4400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5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9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dirty="0" err="1"/>
              <a:t>Pengenalan</a:t>
            </a:r>
            <a:r>
              <a:rPr dirty="0"/>
              <a:t> </a:t>
            </a:r>
            <a:r>
              <a:rPr dirty="0" err="1"/>
              <a:t>kepada</a:t>
            </a:r>
            <a:r>
              <a:rPr dirty="0"/>
              <a:t> Ekonomi Makro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1"/>
            <a:ext cx="8229600" cy="3373694"/>
          </a:xfrm>
        </p:spPr>
        <p:txBody>
          <a:bodyPr>
            <a:normAutofit/>
          </a:bodyPr>
          <a:lstStyle/>
          <a:p>
            <a:pPr algn="just"/>
            <a:r>
              <a:rPr lang="ms-MY" sz="3200" noProof="0" dirty="0"/>
              <a:t>Kajian prestasi ekonomi negara dan global secara keseluruhan.</a:t>
            </a:r>
          </a:p>
          <a:p>
            <a:pPr algn="just"/>
            <a:r>
              <a:rPr lang="ms-MY" sz="3200" noProof="0" dirty="0"/>
              <a:t>Makroekonomi fokus kepada ekonomi secara keseluruhan, iaitu mengkaji tingkah laku terhadap ekonomi agregat seperti pendapatan agregat, penggunaan, pelaburan dan Tingkat harga.</a:t>
            </a:r>
          </a:p>
        </p:txBody>
      </p:sp>
      <p:pic>
        <p:nvPicPr>
          <p:cNvPr id="4" name="Picture 2" descr="Taj International College">
            <a:extLst>
              <a:ext uri="{FF2B5EF4-FFF2-40B4-BE49-F238E27FC236}">
                <a16:creationId xmlns:a16="http://schemas.microsoft.com/office/drawing/2014/main" id="{E1591D44-EB40-32CA-7553-022E7D1E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70" y="287796"/>
            <a:ext cx="1232260" cy="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3472-C1EB-09C8-E7B0-99DC2B2C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iii. KNK </a:t>
            </a:r>
            <a:r>
              <a:rPr lang="en-MY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potensi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42EA-CDD8-4982-717C-35404AAF1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MY" sz="40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Jumlah</a:t>
            </a:r>
            <a:r>
              <a:rPr lang="en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40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barang</a:t>
            </a:r>
            <a:r>
              <a:rPr lang="en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40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akhir</a:t>
            </a:r>
            <a:r>
              <a:rPr lang="en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MY" sz="40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perkhidmatan</a:t>
            </a:r>
            <a:r>
              <a:rPr lang="en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 yang </a:t>
            </a:r>
            <a:r>
              <a:rPr lang="en-MY" sz="4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sepatutnya</a:t>
            </a:r>
            <a:r>
              <a:rPr lang="en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MY" sz="40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dikeluarkan</a:t>
            </a:r>
            <a:r>
              <a:rPr lang="en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oleh </a:t>
            </a:r>
            <a:r>
              <a:rPr lang="en-MY" sz="40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sesebuah</a:t>
            </a:r>
            <a:r>
              <a:rPr lang="en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negara </a:t>
            </a:r>
            <a:r>
              <a:rPr lang="en-MY" sz="40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apabila</a:t>
            </a:r>
            <a:r>
              <a:rPr lang="en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MY" sz="4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menggunakan</a:t>
            </a:r>
            <a:r>
              <a:rPr lang="en-MY" sz="4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4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sepenuhnya</a:t>
            </a:r>
            <a:r>
              <a:rPr lang="en-MY" sz="4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4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faktor-faktor</a:t>
            </a:r>
            <a:r>
              <a:rPr lang="en-MY" sz="4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40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pengeluaran</a:t>
            </a:r>
            <a:r>
              <a:rPr lang="en-MY" sz="4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29549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DAA7-733C-8EAA-178A-5A6CFF19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9664"/>
            <a:ext cx="7772400" cy="1609344"/>
          </a:xfrm>
        </p:spPr>
        <p:txBody>
          <a:bodyPr/>
          <a:lstStyle/>
          <a:p>
            <a:pPr algn="ctr"/>
            <a:r>
              <a:rPr lang="en-MY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iv. KNK </a:t>
            </a:r>
            <a:r>
              <a:rPr lang="en-MY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sebenar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067D-A732-A10B-CA3B-1E5B0A97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600200"/>
            <a:ext cx="86487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ms-MY" sz="2600" noProof="0" dirty="0"/>
              <a:t> </a:t>
            </a:r>
            <a:r>
              <a:rPr lang="ms-MY" sz="3300" noProof="0" dirty="0"/>
              <a:t>Jumlah nilai barang akhir dan perkhidmatan yang sebenar dikeluarkan oleh sesebuah negara dalam tempoh masa satu tahun.</a:t>
            </a:r>
          </a:p>
          <a:p>
            <a:pPr algn="just"/>
            <a:r>
              <a:rPr lang="ms-MY" sz="3300" noProof="0" dirty="0"/>
              <a:t>Perbezaan antara KNK potensi dengan KNK sebenar dikenali sebagai Jurang KNK</a:t>
            </a:r>
          </a:p>
          <a:p>
            <a:pPr algn="just"/>
            <a:r>
              <a:rPr lang="ms-MY" sz="3300" noProof="0" dirty="0"/>
              <a:t>Jurang KNK = KNK potensi – KNK sebenar</a:t>
            </a:r>
          </a:p>
          <a:p>
            <a:pPr marL="0" indent="0" algn="just">
              <a:buNone/>
            </a:pPr>
            <a:endParaRPr lang="ms-MY" sz="2400" noProof="0" dirty="0"/>
          </a:p>
          <a:p>
            <a:pPr marL="633413" indent="-633413" algn="just">
              <a:buNone/>
            </a:pPr>
            <a:r>
              <a:rPr lang="ms-MY" sz="2900" noProof="0" dirty="0"/>
              <a:t>  I.   KNK potensi &gt; KNK sebenar menyebabkan masalah deflasi (pengangguran)</a:t>
            </a:r>
          </a:p>
          <a:p>
            <a:pPr marL="633413" indent="-633413" algn="just">
              <a:buNone/>
            </a:pPr>
            <a:r>
              <a:rPr lang="ms-MY" sz="2900" noProof="0" dirty="0"/>
              <a:t>  II.  KNK potensi &lt; KNK sebenar menyebabkan masalah inflasi</a:t>
            </a:r>
          </a:p>
          <a:p>
            <a:pPr marL="633413" indent="-633413" algn="just">
              <a:buNone/>
            </a:pPr>
            <a:r>
              <a:rPr lang="ms-MY" sz="2900" noProof="0" dirty="0"/>
              <a:t>III. 	KNK potensi = KNK sebenar , Ekonomi mencapai GTP</a:t>
            </a:r>
          </a:p>
        </p:txBody>
      </p:sp>
    </p:spTree>
    <p:extLst>
      <p:ext uri="{BB962C8B-B14F-4D97-AF65-F5344CB8AC3E}">
        <p14:creationId xmlns:p14="http://schemas.microsoft.com/office/powerpoint/2010/main" val="70003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D3B1-F96B-83CA-F2B5-4822E60C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s-MY" sz="4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MATLAMAT MAKROEKONOMI</a:t>
            </a:r>
            <a:endParaRPr lang="en-MY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9A161-10B2-547B-FCC8-15117DBA3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s-MY" sz="2800" noProof="0" dirty="0"/>
              <a:t>1.      Mencapai guna tenaga penuh(GTP)</a:t>
            </a:r>
          </a:p>
          <a:p>
            <a:pPr marL="0" indent="0">
              <a:buNone/>
            </a:pPr>
            <a:r>
              <a:rPr lang="ms-MY" sz="2800" noProof="0" dirty="0"/>
              <a:t>2.      Mencapai kestabilan tingkat harga umum</a:t>
            </a:r>
          </a:p>
          <a:p>
            <a:pPr marL="0" indent="0">
              <a:buNone/>
            </a:pPr>
            <a:r>
              <a:rPr lang="ms-MY" sz="2800" noProof="0" dirty="0"/>
              <a:t>3.      Memperbaiki imbangan pembayaran</a:t>
            </a:r>
          </a:p>
          <a:p>
            <a:pPr marL="0" indent="0">
              <a:buNone/>
            </a:pPr>
            <a:r>
              <a:rPr lang="ms-MY" sz="2800" noProof="0" dirty="0"/>
              <a:t>4.      Meningkatkan pertumbuhan ekonomi</a:t>
            </a:r>
          </a:p>
        </p:txBody>
      </p:sp>
    </p:spTree>
    <p:extLst>
      <p:ext uri="{BB962C8B-B14F-4D97-AF65-F5344CB8AC3E}">
        <p14:creationId xmlns:p14="http://schemas.microsoft.com/office/powerpoint/2010/main" val="393026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FF7D-E3C6-353A-1164-1D349576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MENCAPAI GUNA TENAGA PENUH (GTP)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C46F-438B-423F-1309-311794AEF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ms-MY" sz="2400" noProof="0" dirty="0"/>
              <a:t>GTP merujuk kepada kadar pengangguran kurang atau sama degan 4%.</a:t>
            </a:r>
          </a:p>
          <a:p>
            <a:pPr algn="just"/>
            <a:r>
              <a:rPr lang="ms-MY" sz="2400" noProof="0" dirty="0"/>
              <a:t>Semua faktor2 pengeluaran digunakan sepenuh.(tidak berlaku pembaziran sumber)</a:t>
            </a:r>
          </a:p>
          <a:p>
            <a:pPr algn="just"/>
            <a:r>
              <a:rPr lang="ms-MY" sz="2400" noProof="0" dirty="0"/>
              <a:t>Kepentingan:</a:t>
            </a:r>
          </a:p>
          <a:p>
            <a:pPr algn="just"/>
            <a:endParaRPr lang="ms-MY" sz="2400" noProof="0" dirty="0"/>
          </a:p>
          <a:p>
            <a:pPr marL="987425" indent="-625475" algn="just">
              <a:buNone/>
            </a:pPr>
            <a:r>
              <a:rPr lang="ms-MY" sz="2400" noProof="0" dirty="0"/>
              <a:t>1.      Mengelak berlaku pembaziran sumber ekonomi</a:t>
            </a:r>
          </a:p>
          <a:p>
            <a:pPr marL="987425" indent="-625475" algn="just">
              <a:buNone/>
            </a:pPr>
            <a:r>
              <a:rPr lang="ms-MY" sz="2400" noProof="0" dirty="0"/>
              <a:t>2.	Meningkatkan Keluaran negara dan kebajikan masyarakat</a:t>
            </a:r>
          </a:p>
          <a:p>
            <a:pPr marL="987425" indent="-625475" algn="just">
              <a:buNone/>
            </a:pPr>
            <a:r>
              <a:rPr lang="ms-MY" sz="2400" noProof="0" dirty="0"/>
              <a:t>3.	Pengangguran yang serius menyebabkan ketidakstabilan politik dan sosial</a:t>
            </a:r>
            <a:r>
              <a:rPr lang="ms-MY" sz="110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99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35D4-E58D-1F64-676F-49F69A5A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5419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MENCAPAI KESTABILA TINGKAT HARGA UMUM.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9751-16CC-28E6-758B-687F2EF44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4763"/>
            <a:ext cx="7772400" cy="4417437"/>
          </a:xfrm>
        </p:spPr>
        <p:txBody>
          <a:bodyPr>
            <a:normAutofit fontScale="92500" lnSpcReduction="10000"/>
          </a:bodyPr>
          <a:lstStyle/>
          <a:p>
            <a:pPr marL="265113" indent="-265113" algn="just"/>
            <a:r>
              <a:rPr lang="ms-MY" sz="2400" noProof="0" dirty="0"/>
              <a:t>Kestabilan tingkat harga umum bermakna tingkat harga umum dalam ekonomi secara purata mengalami perubahan yang minimum.</a:t>
            </a:r>
          </a:p>
          <a:p>
            <a:pPr marL="265113" indent="-265113" algn="just"/>
            <a:r>
              <a:rPr lang="ms-MY" sz="2400" noProof="0" dirty="0"/>
              <a:t>Kepentingan:</a:t>
            </a:r>
          </a:p>
          <a:p>
            <a:pPr algn="just"/>
            <a:endParaRPr lang="ms-MY" sz="2400" noProof="0" dirty="0"/>
          </a:p>
          <a:p>
            <a:pPr marL="990600" indent="-628650" algn="just">
              <a:buNone/>
            </a:pPr>
            <a:r>
              <a:rPr lang="ms-MY" sz="2400" noProof="0" dirty="0"/>
              <a:t>1. Kenaikan harga umum </a:t>
            </a:r>
            <a:r>
              <a:rPr lang="ms-MY" sz="2400" noProof="0" dirty="0" err="1"/>
              <a:t>yg</a:t>
            </a:r>
            <a:r>
              <a:rPr lang="ms-MY" sz="2400" noProof="0" dirty="0"/>
              <a:t> tidak terkawal menyebabkan masalah inflasi</a:t>
            </a:r>
          </a:p>
          <a:p>
            <a:pPr marL="990600" indent="-628650" algn="just">
              <a:buNone/>
            </a:pPr>
            <a:r>
              <a:rPr lang="ms-MY" sz="2400" noProof="0" dirty="0"/>
              <a:t>2. 	Kejatuhan harga berterusan menyebabkan masalah deflasi</a:t>
            </a:r>
          </a:p>
          <a:p>
            <a:pPr marL="990600" indent="-628650" algn="just">
              <a:buNone/>
            </a:pPr>
            <a:r>
              <a:rPr lang="ms-MY" sz="2400" noProof="0" dirty="0"/>
              <a:t>3.      Tingkat kebajikan masyarakat merosot</a:t>
            </a:r>
          </a:p>
          <a:p>
            <a:pPr marL="990600" indent="-628650" algn="just">
              <a:buNone/>
            </a:pPr>
            <a:r>
              <a:rPr lang="ms-MY" sz="2400" noProof="0" dirty="0"/>
              <a:t>4.   	Menyebabkan eksport negara merosot (harga barang  negara relatif lebih mahal)</a:t>
            </a:r>
          </a:p>
        </p:txBody>
      </p:sp>
    </p:spTree>
    <p:extLst>
      <p:ext uri="{BB962C8B-B14F-4D97-AF65-F5344CB8AC3E}">
        <p14:creationId xmlns:p14="http://schemas.microsoft.com/office/powerpoint/2010/main" val="2376170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CB87-5CD9-D427-203A-6FC6C249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3910"/>
            <a:ext cx="7772400" cy="1403161"/>
          </a:xfrm>
        </p:spPr>
        <p:txBody>
          <a:bodyPr>
            <a:normAutofit/>
          </a:bodyPr>
          <a:lstStyle/>
          <a:p>
            <a:pPr algn="ctr"/>
            <a:r>
              <a:rPr lang="en-MY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MEMPERBAIKI IMBANGAN PEMBAYARAN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26DD-B195-974C-F955-7686F568D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43254"/>
            <a:ext cx="7883013" cy="43289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ms-MY" sz="2800" noProof="0" dirty="0"/>
              <a:t>Membaiki imbangan pembayaran defisit atau menambah baik imbangan pembayaran lebihan bagi mengukuhkan kewangan negara dan menggalakkan pertumbuhan negara.</a:t>
            </a:r>
          </a:p>
          <a:p>
            <a:pPr algn="just"/>
            <a:r>
              <a:rPr lang="ms-MY" sz="2800" noProof="0" dirty="0"/>
              <a:t>Kepentingan :</a:t>
            </a:r>
          </a:p>
          <a:p>
            <a:pPr algn="just"/>
            <a:endParaRPr lang="ms-MY" sz="2800" noProof="0" dirty="0"/>
          </a:p>
          <a:p>
            <a:pPr marL="1085850" indent="-723900" algn="just">
              <a:buNone/>
            </a:pPr>
            <a:r>
              <a:rPr lang="ms-MY" sz="2800" noProof="0" dirty="0"/>
              <a:t>1.      Meningkatkan rizab antarabangsa</a:t>
            </a:r>
          </a:p>
          <a:p>
            <a:pPr marL="1085850" indent="-723900" algn="just">
              <a:buNone/>
            </a:pPr>
            <a:r>
              <a:rPr lang="ms-MY" sz="2800" noProof="0" dirty="0"/>
              <a:t>2. Mengelakkan kemerosotan nilai ringgit berbanding mata wang asing</a:t>
            </a:r>
          </a:p>
          <a:p>
            <a:pPr marL="1085850" indent="-723900" algn="just">
              <a:buNone/>
            </a:pPr>
            <a:r>
              <a:rPr lang="ms-MY" sz="2800" noProof="0" dirty="0"/>
              <a:t>3.      Mengurangkan aliran wang keluar</a:t>
            </a:r>
          </a:p>
          <a:p>
            <a:pPr marL="1085850" indent="-723900" algn="just">
              <a:buNone/>
            </a:pPr>
            <a:r>
              <a:rPr lang="ms-MY" sz="2800" noProof="0" dirty="0"/>
              <a:t>4.      Mengurangkan beban hutang luar negara</a:t>
            </a:r>
          </a:p>
        </p:txBody>
      </p:sp>
    </p:spTree>
    <p:extLst>
      <p:ext uri="{BB962C8B-B14F-4D97-AF65-F5344CB8AC3E}">
        <p14:creationId xmlns:p14="http://schemas.microsoft.com/office/powerpoint/2010/main" val="1450671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D89B-0DFC-0D09-8716-29AAF137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61" y="160167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en-MY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MENINGKATKAN PERTUMBUHAN EKONOMI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5B36-CE57-A411-EF9C-35CFB4A0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69511"/>
            <a:ext cx="7772400" cy="45575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ms-MY" sz="2800" noProof="0" dirty="0"/>
              <a:t>Merujuk kepada perkembangan kegiatan ekonomi menyebabkan berlaku pertambahan dalam keluaran negara.</a:t>
            </a:r>
          </a:p>
          <a:p>
            <a:pPr algn="just"/>
            <a:r>
              <a:rPr lang="ms-MY" sz="2800" noProof="0" dirty="0"/>
              <a:t>Kepentingan :</a:t>
            </a:r>
          </a:p>
          <a:p>
            <a:pPr algn="just"/>
            <a:endParaRPr lang="ms-MY" sz="2800" noProof="0" dirty="0"/>
          </a:p>
          <a:p>
            <a:pPr marL="895350" indent="-533400" algn="just">
              <a:buNone/>
            </a:pPr>
            <a:r>
              <a:rPr lang="ms-MY" sz="2800" noProof="0" dirty="0"/>
              <a:t>1.  Meningkatkan pendapatan dan pendapatan </a:t>
            </a:r>
            <a:r>
              <a:rPr lang="ms-MY" sz="2800" noProof="0" dirty="0" err="1"/>
              <a:t>perkapita</a:t>
            </a:r>
            <a:r>
              <a:rPr lang="ms-MY" sz="2800" noProof="0" dirty="0"/>
              <a:t> negara</a:t>
            </a:r>
          </a:p>
          <a:p>
            <a:pPr marL="895350" indent="-533400" algn="just">
              <a:buNone/>
            </a:pPr>
            <a:r>
              <a:rPr lang="ms-MY" sz="2800" noProof="0" dirty="0"/>
              <a:t>2.    Meningkatkan kebajikan masyarakat</a:t>
            </a:r>
          </a:p>
          <a:p>
            <a:pPr marL="895350" indent="-533400" algn="just">
              <a:buNone/>
            </a:pPr>
            <a:r>
              <a:rPr lang="ms-MY" sz="2800" noProof="0" dirty="0"/>
              <a:t>3. 	Mewujudkan lebih banyak peluang pekerja bagi menampung peningkatan Tenaga buruh.</a:t>
            </a:r>
          </a:p>
          <a:p>
            <a:pPr marL="895350" indent="-533400" algn="just">
              <a:buNone/>
            </a:pPr>
            <a:r>
              <a:rPr lang="ms-MY" sz="2800" noProof="0" dirty="0"/>
              <a:t>4.    Mengurangkan kadar kemiskinan</a:t>
            </a:r>
          </a:p>
        </p:txBody>
      </p:sp>
    </p:spTree>
    <p:extLst>
      <p:ext uri="{BB962C8B-B14F-4D97-AF65-F5344CB8AC3E}">
        <p14:creationId xmlns:p14="http://schemas.microsoft.com/office/powerpoint/2010/main" val="2500423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3030-E57E-115B-5E9C-1B2415BB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s-MY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DASAR MAKROEKONOMI</a:t>
            </a:r>
            <a:endParaRPr lang="en-MY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F002-BAFC-FCC9-4D88-DFC63ED92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ms-MY" sz="4000" noProof="0" dirty="0"/>
              <a:t>Dasar sebelah permintaan</a:t>
            </a:r>
          </a:p>
          <a:p>
            <a:pPr marL="514350" indent="-514350">
              <a:buAutoNum type="arabicPeriod"/>
            </a:pPr>
            <a:r>
              <a:rPr lang="ms-MY" sz="4000" noProof="0" dirty="0"/>
              <a:t>Dasar sebelah penawaran</a:t>
            </a:r>
          </a:p>
        </p:txBody>
      </p:sp>
    </p:spTree>
    <p:extLst>
      <p:ext uri="{BB962C8B-B14F-4D97-AF65-F5344CB8AC3E}">
        <p14:creationId xmlns:p14="http://schemas.microsoft.com/office/powerpoint/2010/main" val="1035491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1166-1E22-0872-448B-D626778E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DASAR </a:t>
            </a:r>
            <a:r>
              <a:rPr lang="en-US" dirty="0" err="1"/>
              <a:t>sEBELAH</a:t>
            </a:r>
            <a:r>
              <a:rPr lang="en-US" dirty="0"/>
              <a:t> PERMINTAAN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635D2-458E-356C-45A6-554172C5B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 algn="just">
              <a:buNone/>
            </a:pPr>
            <a:r>
              <a:rPr lang="ms-MY" sz="3200" noProof="0" dirty="0"/>
              <a:t>·   Merujuk kepada dasar kerajaan dan bank pusat untuk mempengaruhi permintaan agregat (AD) dalam ekonomi.</a:t>
            </a:r>
          </a:p>
          <a:p>
            <a:pPr marL="533400" indent="-533400" algn="just">
              <a:buNone/>
            </a:pPr>
            <a:r>
              <a:rPr lang="ms-MY" sz="3200" noProof="0" dirty="0"/>
              <a:t>·     Terdiri daripada :</a:t>
            </a:r>
          </a:p>
          <a:p>
            <a:pPr marL="895350" indent="0" algn="just">
              <a:buNone/>
            </a:pPr>
            <a:r>
              <a:rPr lang="ms-MY" sz="3200" noProof="0" dirty="0"/>
              <a:t>1.   Dasar Fiskal (Dasar Belanjawan)</a:t>
            </a:r>
          </a:p>
          <a:p>
            <a:pPr marL="895350" indent="0" algn="just">
              <a:buNone/>
            </a:pPr>
            <a:r>
              <a:rPr lang="ms-MY" sz="3200" noProof="0" dirty="0"/>
              <a:t>2.   Dasar Kewangan</a:t>
            </a:r>
          </a:p>
          <a:p>
            <a:pPr marL="895350" indent="0" algn="just">
              <a:buNone/>
            </a:pPr>
            <a:r>
              <a:rPr lang="ms-MY" sz="3200" noProof="0" dirty="0"/>
              <a:t>3.   Kawalan Langsung</a:t>
            </a:r>
          </a:p>
        </p:txBody>
      </p:sp>
    </p:spTree>
    <p:extLst>
      <p:ext uri="{BB962C8B-B14F-4D97-AF65-F5344CB8AC3E}">
        <p14:creationId xmlns:p14="http://schemas.microsoft.com/office/powerpoint/2010/main" val="1125058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3FFB-6F0F-C760-81CB-ABF7E506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s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i.</a:t>
            </a:r>
            <a:r>
              <a:rPr lang="ms-MY" sz="4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         </a:t>
            </a:r>
            <a:r>
              <a:rPr lang="ms-MY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Dasar fiskal</a:t>
            </a:r>
            <a:endParaRPr lang="en-MY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BCFE3-23A9-DB82-37ED-A3D72C22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93976"/>
            <a:ext cx="7772400" cy="407822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None/>
            </a:pPr>
            <a:r>
              <a:rPr lang="ms-MY" sz="2800" noProof="0" dirty="0"/>
              <a:t>·  	Langkah-langkah kerajaan mengubah perbelanjaan kerajaan (∆G) dan cukai (∆T) untuk mempengaruhi perbelanjaan agregat (AE) dalam ekonomi.</a:t>
            </a:r>
          </a:p>
          <a:p>
            <a:pPr marL="457200" indent="-457200" algn="just">
              <a:buNone/>
            </a:pPr>
            <a:endParaRPr lang="ms-MY" sz="2800" noProof="0" dirty="0"/>
          </a:p>
          <a:p>
            <a:pPr marL="457200" indent="-457200" algn="just">
              <a:buNone/>
            </a:pPr>
            <a:r>
              <a:rPr lang="ms-MY" sz="2800" noProof="0" dirty="0"/>
              <a:t>· 	Dasar fiskal mengembang iaitu menambahkan G dan mengurangkan cukai T untuk mengatasi masalah deflasi</a:t>
            </a:r>
          </a:p>
          <a:p>
            <a:pPr marL="457200" indent="-457200" algn="just">
              <a:buNone/>
            </a:pPr>
            <a:endParaRPr lang="ms-MY" sz="2800" noProof="0" dirty="0"/>
          </a:p>
          <a:p>
            <a:pPr marL="457200" indent="-457200" algn="just">
              <a:buNone/>
            </a:pPr>
            <a:r>
              <a:rPr lang="ms-MY" sz="2800" noProof="0" dirty="0"/>
              <a:t>·  Dasar fiskal menguncup iaitu mengurangkan G dan menambahkan T untuk mengatasi masalah inflasi.</a:t>
            </a:r>
          </a:p>
        </p:txBody>
      </p:sp>
    </p:spTree>
    <p:extLst>
      <p:ext uri="{BB962C8B-B14F-4D97-AF65-F5344CB8AC3E}">
        <p14:creationId xmlns:p14="http://schemas.microsoft.com/office/powerpoint/2010/main" val="329841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7E2654-7FCC-F357-3D70-262F68BA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7247"/>
            <a:ext cx="8229600" cy="1143000"/>
          </a:xfrm>
        </p:spPr>
        <p:txBody>
          <a:bodyPr/>
          <a:lstStyle/>
          <a:p>
            <a:pPr algn="ctr"/>
            <a:r>
              <a:rPr dirty="0" err="1"/>
              <a:t>Definisi</a:t>
            </a:r>
            <a:r>
              <a:rPr dirty="0"/>
              <a:t> </a:t>
            </a:r>
            <a:r>
              <a:rPr lang="en-US" dirty="0" err="1"/>
              <a:t>Makroekonomi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B9093-FFA8-43D5-7B60-572C5FDDD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7903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Satu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bidang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kajian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ekonomi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terhadap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44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kegiatan</a:t>
            </a:r>
            <a:r>
              <a:rPr lang="en-US" sz="44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US" sz="44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interaksi</a:t>
            </a:r>
            <a:r>
              <a:rPr lang="en-US" sz="44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44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antara</a:t>
            </a:r>
            <a:r>
              <a:rPr lang="en-US" sz="44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44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pelaku-pelaku</a:t>
            </a:r>
            <a:r>
              <a:rPr lang="en-US" sz="44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44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ekonomi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44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sec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ara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agregat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yang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melibatkan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pembolehubah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ekonomi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seperti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guna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tenaga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inflasi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imbangan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pembayaran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pendapatan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negara.</a:t>
            </a:r>
            <a:endParaRPr lang="en-US" sz="4400" dirty="0"/>
          </a:p>
        </p:txBody>
      </p:sp>
      <p:pic>
        <p:nvPicPr>
          <p:cNvPr id="5" name="Picture 2" descr="Taj International College">
            <a:extLst>
              <a:ext uri="{FF2B5EF4-FFF2-40B4-BE49-F238E27FC236}">
                <a16:creationId xmlns:a16="http://schemas.microsoft.com/office/drawing/2014/main" id="{E91F205E-B3C3-E07C-4F65-96143992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70" y="264873"/>
            <a:ext cx="1232260" cy="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11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795F-E563-1B3A-CAA0-776FA828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11433"/>
          </a:xfrm>
        </p:spPr>
        <p:txBody>
          <a:bodyPr>
            <a:normAutofit/>
          </a:bodyPr>
          <a:lstStyle/>
          <a:p>
            <a:pPr algn="ctr"/>
            <a:r>
              <a:rPr lang="ms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ii.</a:t>
            </a:r>
            <a:r>
              <a:rPr lang="ms-MY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ms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Dasar kewangan</a:t>
            </a:r>
            <a:endParaRPr lang="en-MY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CA79-0912-C71C-8D3A-A8B2CD374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6065"/>
            <a:ext cx="7772400" cy="4726858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None/>
            </a:pPr>
            <a:r>
              <a:rPr lang="ms-MY" sz="3300" noProof="0" dirty="0"/>
              <a:t>·	Langkah-langkah kerajaan melalui bank pusat mengubah bekalan wang (∆</a:t>
            </a:r>
            <a:r>
              <a:rPr lang="ms-MY" sz="3300" noProof="0" dirty="0" err="1"/>
              <a:t>Ms</a:t>
            </a:r>
            <a:r>
              <a:rPr lang="ms-MY" sz="3300" noProof="0" dirty="0"/>
              <a:t>) dan kadar bunga (∆r) untuk mempengaruhi perbelanjaan agregat (AE) dalam ekonomi.</a:t>
            </a:r>
          </a:p>
          <a:p>
            <a:pPr marL="457200" indent="-457200" algn="just">
              <a:buNone/>
            </a:pPr>
            <a:endParaRPr lang="ms-MY" sz="3300" noProof="0" dirty="0"/>
          </a:p>
          <a:p>
            <a:pPr marL="457200" indent="-457200" algn="just">
              <a:buNone/>
            </a:pPr>
            <a:r>
              <a:rPr lang="ms-MY" sz="3300" noProof="0" dirty="0"/>
              <a:t>·	Dasar kewangan mengembang iaitu menambahkan </a:t>
            </a:r>
            <a:r>
              <a:rPr lang="ms-MY" sz="3300" noProof="0" dirty="0" err="1"/>
              <a:t>Ms</a:t>
            </a:r>
            <a:r>
              <a:rPr lang="ms-MY" sz="3300" noProof="0" dirty="0"/>
              <a:t> dan mengurangkan  r untuk mengatasi masalah deflasi </a:t>
            </a:r>
          </a:p>
          <a:p>
            <a:pPr marL="457200" indent="-457200" algn="just">
              <a:buNone/>
            </a:pPr>
            <a:endParaRPr lang="ms-MY" sz="3300" noProof="0" dirty="0"/>
          </a:p>
          <a:p>
            <a:pPr marL="457200" indent="-457200" algn="just">
              <a:buNone/>
            </a:pPr>
            <a:r>
              <a:rPr lang="ms-MY" sz="3300" noProof="0" dirty="0"/>
              <a:t>·	Dasar kewangan menguncup iaitu mengurangkan </a:t>
            </a:r>
            <a:r>
              <a:rPr lang="ms-MY" sz="3300" noProof="0" dirty="0" err="1"/>
              <a:t>Ms</a:t>
            </a:r>
            <a:r>
              <a:rPr lang="ms-MY" sz="3300" noProof="0" dirty="0"/>
              <a:t> dan menaikkan r untuk mengatasi masalah inflasi.</a:t>
            </a:r>
          </a:p>
          <a:p>
            <a:pPr marL="0" indent="0">
              <a:buNone/>
            </a:pPr>
            <a:endParaRPr lang="ms-MY" noProof="0" dirty="0"/>
          </a:p>
        </p:txBody>
      </p:sp>
    </p:spTree>
    <p:extLst>
      <p:ext uri="{BB962C8B-B14F-4D97-AF65-F5344CB8AC3E}">
        <p14:creationId xmlns:p14="http://schemas.microsoft.com/office/powerpoint/2010/main" val="110044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4BEB-BEA8-93EA-6239-B0EE90FF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3" y="484632"/>
            <a:ext cx="8377082" cy="1196684"/>
          </a:xfrm>
        </p:spPr>
        <p:txBody>
          <a:bodyPr>
            <a:normAutofit/>
          </a:bodyPr>
          <a:lstStyle/>
          <a:p>
            <a:pPr algn="ctr"/>
            <a:r>
              <a:rPr lang="ms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iii.</a:t>
            </a:r>
            <a:r>
              <a:rPr lang="ms-MY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     </a:t>
            </a:r>
            <a:r>
              <a:rPr lang="ms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Dasar kawalan langsung</a:t>
            </a:r>
            <a:endParaRPr lang="en-MY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D94D-915D-0969-158F-E8AACA135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3" y="2121408"/>
            <a:ext cx="8377081" cy="4050792"/>
          </a:xfrm>
        </p:spPr>
        <p:txBody>
          <a:bodyPr>
            <a:normAutofit/>
          </a:bodyPr>
          <a:lstStyle/>
          <a:p>
            <a:pPr algn="just"/>
            <a:r>
              <a:rPr lang="ms-MY" sz="4000" b="0" i="0" noProof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Kawalan kerajaan terhadap kegiatan ekonomi melalui </a:t>
            </a:r>
            <a:r>
              <a:rPr lang="ms-MY" sz="4000" b="1" i="1" noProof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undang-undang dan peraturan </a:t>
            </a:r>
            <a:r>
              <a:rPr lang="ms-MY" sz="4000" b="0" i="0" noProof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seperti </a:t>
            </a:r>
            <a:r>
              <a:rPr lang="ms-MY" sz="4000" b="0" i="1" noProof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penetapan dasar harga minimum, harga maksimum, dasar pendapatan, dasar upah dan tarif import</a:t>
            </a:r>
            <a:endParaRPr lang="ms-MY" sz="6000" noProof="0" dirty="0"/>
          </a:p>
        </p:txBody>
      </p:sp>
    </p:spTree>
    <p:extLst>
      <p:ext uri="{BB962C8B-B14F-4D97-AF65-F5344CB8AC3E}">
        <p14:creationId xmlns:p14="http://schemas.microsoft.com/office/powerpoint/2010/main" val="3534556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68D5-E312-DC30-DA41-C2D046AF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DASAR SEBELAH PENAWARAN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2C61-10BD-643F-895C-9A10155C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8297"/>
            <a:ext cx="7772400" cy="4313903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None/>
            </a:pPr>
            <a:r>
              <a:rPr lang="ms-MY" sz="2800" noProof="0" dirty="0"/>
              <a:t>· 	Merujuk kepada dasar kerajaan untuk mempengaruhi penawaran agregat (AS) dalam ekonomi.</a:t>
            </a:r>
          </a:p>
          <a:p>
            <a:pPr marL="457200" indent="-457200" algn="just">
              <a:buNone/>
            </a:pPr>
            <a:endParaRPr lang="ms-MY" sz="2800" noProof="0" dirty="0"/>
          </a:p>
          <a:p>
            <a:pPr marL="457200" indent="-457200" algn="just">
              <a:buNone/>
            </a:pPr>
            <a:r>
              <a:rPr lang="ms-MY" sz="2800" noProof="0" dirty="0"/>
              <a:t>·    Terdiri daripada :</a:t>
            </a:r>
          </a:p>
          <a:p>
            <a:pPr marL="1162050" indent="-704850" algn="just">
              <a:buNone/>
            </a:pPr>
            <a:r>
              <a:rPr lang="ms-MY" sz="2800" noProof="0" dirty="0"/>
              <a:t>1.      Mengubah cukai pendapatan firma</a:t>
            </a:r>
          </a:p>
          <a:p>
            <a:pPr marL="1162050" indent="-704850" algn="just">
              <a:buNone/>
            </a:pPr>
            <a:r>
              <a:rPr lang="ms-MY" sz="2800" noProof="0" dirty="0"/>
              <a:t>2.      Mengubah cukai faktor yang diimport</a:t>
            </a:r>
          </a:p>
          <a:p>
            <a:pPr marL="1162050" indent="-704850" algn="just">
              <a:buNone/>
            </a:pPr>
            <a:r>
              <a:rPr lang="ms-MY" sz="2800" noProof="0" dirty="0"/>
              <a:t>3.      Galakan fiskal @ intensif pelaburan</a:t>
            </a:r>
          </a:p>
          <a:p>
            <a:pPr marL="1162050" indent="-704850" algn="just">
              <a:buNone/>
            </a:pPr>
            <a:r>
              <a:rPr lang="ms-MY" sz="2800" noProof="0" dirty="0"/>
              <a:t>4.	Galakkan untuk menjalankan penyelidikan dan pembangunan</a:t>
            </a:r>
          </a:p>
          <a:p>
            <a:pPr marL="0" indent="0" algn="just">
              <a:buNone/>
            </a:pPr>
            <a:endParaRPr lang="ms-MY" sz="2800" noProof="0" dirty="0"/>
          </a:p>
        </p:txBody>
      </p:sp>
    </p:spTree>
    <p:extLst>
      <p:ext uri="{BB962C8B-B14F-4D97-AF65-F5344CB8AC3E}">
        <p14:creationId xmlns:p14="http://schemas.microsoft.com/office/powerpoint/2010/main" val="786469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7AA40A0-FE03-984E-5AB7-C2159DDB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83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D3E5-B0F0-CF1C-904D-F40C7793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8212"/>
            <a:ext cx="7772400" cy="1240929"/>
          </a:xfrm>
        </p:spPr>
        <p:txBody>
          <a:bodyPr/>
          <a:lstStyle/>
          <a:p>
            <a:pPr algn="ctr"/>
            <a:r>
              <a:rPr lang="en-US" dirty="0" err="1"/>
              <a:t>Tugasan</a:t>
            </a:r>
            <a:r>
              <a:rPr lang="en-US" dirty="0"/>
              <a:t> 1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E961-B704-9899-0167-BCBE1494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31" y="1539141"/>
            <a:ext cx="8266471" cy="1609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ms-MY" sz="2400" noProof="0" dirty="0"/>
              <a:t>Soalan esei </a:t>
            </a:r>
          </a:p>
          <a:p>
            <a:pPr algn="just"/>
            <a:r>
              <a:rPr lang="ms-MY" sz="2400" noProof="0" dirty="0"/>
              <a:t>Berdasarkan poster Pertumbuhan Ekonomi Pada suku pertama 2024. Bincangkan Keadaan ekonomi Di Malaysia.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53D8B-D974-93E4-1156-72E66EE6B2EB}"/>
              </a:ext>
            </a:extLst>
          </p:cNvPr>
          <p:cNvSpPr txBox="1"/>
          <p:nvPr/>
        </p:nvSpPr>
        <p:spPr>
          <a:xfrm>
            <a:off x="390832" y="3562032"/>
            <a:ext cx="8266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Arahan: </a:t>
            </a:r>
          </a:p>
          <a:p>
            <a:pPr marL="354013" indent="-354013">
              <a:buAutoNum type="arabicPeriod"/>
            </a:pPr>
            <a:r>
              <a:rPr lang="en-US" dirty="0" err="1"/>
              <a:t>Esei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dua (2)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mengguna</a:t>
            </a:r>
            <a:endParaRPr lang="en-US" dirty="0"/>
          </a:p>
          <a:p>
            <a:pPr marL="354013"/>
            <a:r>
              <a:rPr lang="en-US" dirty="0"/>
              <a:t>Microsoft Word </a:t>
            </a:r>
            <a:r>
              <a:rPr lang="en-US" dirty="0" err="1"/>
              <a:t>dengan</a:t>
            </a:r>
            <a:r>
              <a:rPr lang="en-US" dirty="0"/>
              <a:t> format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354013" indent="-354013">
              <a:buAutoNum type="arabicPeriod"/>
            </a:pPr>
            <a:r>
              <a:rPr lang="en-US" dirty="0"/>
              <a:t>Font : Arial</a:t>
            </a:r>
          </a:p>
          <a:p>
            <a:pPr marL="354013" indent="-354013">
              <a:buAutoNum type="arabicPeriod"/>
            </a:pPr>
            <a:r>
              <a:rPr lang="en-US" dirty="0"/>
              <a:t>Size : 12</a:t>
            </a:r>
          </a:p>
          <a:p>
            <a:pPr marL="354013" indent="-354013">
              <a:buAutoNum type="arabicPeriod"/>
            </a:pPr>
            <a:r>
              <a:rPr lang="en-US" dirty="0"/>
              <a:t>Line Spacing : 1.15</a:t>
            </a:r>
          </a:p>
          <a:p>
            <a:pPr marL="354013" indent="-354013">
              <a:buAutoNum type="arabicPeriod"/>
            </a:pPr>
            <a:r>
              <a:rPr lang="en-US" dirty="0" err="1"/>
              <a:t>Allignment</a:t>
            </a:r>
            <a:r>
              <a:rPr lang="en-US" dirty="0"/>
              <a:t> : Justify</a:t>
            </a:r>
          </a:p>
          <a:p>
            <a:pPr marL="354013" indent="-354013">
              <a:buAutoNum type="arabicPeriod"/>
            </a:pPr>
            <a:r>
              <a:rPr lang="en-US" dirty="0"/>
              <a:t>Muka Surat : </a:t>
            </a:r>
            <a:r>
              <a:rPr lang="en-US" dirty="0" err="1"/>
              <a:t>Dinyatakan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helaian</a:t>
            </a:r>
            <a:endParaRPr lang="en-US" dirty="0"/>
          </a:p>
          <a:p>
            <a:pPr marL="354013" indent="-354013">
              <a:buAutoNum type="arabicPeriod"/>
            </a:pPr>
            <a:r>
              <a:rPr lang="en-US" dirty="0"/>
              <a:t>Masukkan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sekurang-kurang</a:t>
            </a:r>
            <a:r>
              <a:rPr lang="en-US" dirty="0"/>
              <a:t> 3 </a:t>
            </a:r>
            <a:r>
              <a:rPr lang="en-US" dirty="0" err="1"/>
              <a:t>rujukan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40725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/>
              <a:t>TAMAT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sz="5400" dirty="0" err="1"/>
              <a:t>Terima</a:t>
            </a:r>
            <a:r>
              <a:rPr sz="5400" dirty="0"/>
              <a:t> </a:t>
            </a:r>
            <a:r>
              <a:rPr sz="5400" dirty="0" err="1"/>
              <a:t>kasih</a:t>
            </a:r>
            <a:r>
              <a:rPr sz="5400" dirty="0"/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2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PEMBOLEHUBAH MAKROEKONOMI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0CB0C-7007-0992-1057-777EB55E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7164"/>
            <a:ext cx="8229600" cy="4525963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Data-data 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statistik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mengenai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kegiatan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ekonomi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yang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diguna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sebagai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alat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pengukur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prestasi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ekonomi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kecekapan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ekonomi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sesebuah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negara.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30225" marR="0" lvl="0" indent="-530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altLang="en-US" sz="3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1.</a:t>
            </a:r>
            <a:r>
              <a:rPr kumimoji="0" lang="ms-MY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Guna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tenaga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pengangguran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30225" marR="0" lvl="0" indent="-530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altLang="en-US" sz="3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2.</a:t>
            </a:r>
            <a:r>
              <a:rPr kumimoji="0" lang="ms-MY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Tingkat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harga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umum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Inflasi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30225" marR="0" lvl="0" indent="-530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altLang="en-US" sz="3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3.</a:t>
            </a:r>
            <a:r>
              <a:rPr kumimoji="0" lang="ms-MY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Imbangan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pembayaran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30225" marR="0" lvl="0" indent="-530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altLang="en-US" sz="3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4.</a:t>
            </a:r>
            <a:r>
              <a:rPr kumimoji="0" lang="ms-MY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Pendapatan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Negara dan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pertumbuhan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ekonomi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MY" dirty="0"/>
          </a:p>
        </p:txBody>
      </p:sp>
      <p:pic>
        <p:nvPicPr>
          <p:cNvPr id="4" name="Picture 2" descr="Taj International College">
            <a:extLst>
              <a:ext uri="{FF2B5EF4-FFF2-40B4-BE49-F238E27FC236}">
                <a16:creationId xmlns:a16="http://schemas.microsoft.com/office/drawing/2014/main" id="{69407381-610B-1C86-2859-AA20EE85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70" y="264873"/>
            <a:ext cx="1232260" cy="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1. GUNA TENAGA DAN PENGANGGURAN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Tenaga </a:t>
            </a:r>
            <a:r>
              <a:rPr lang="en-US" sz="4000" dirty="0" err="1"/>
              <a:t>buruh</a:t>
            </a:r>
            <a:endParaRPr lang="en-US" sz="4000" dirty="0"/>
          </a:p>
          <a:p>
            <a:r>
              <a:rPr lang="en-US" sz="4000" dirty="0"/>
              <a:t>Guna </a:t>
            </a:r>
            <a:r>
              <a:rPr lang="en-US" sz="4000" dirty="0" err="1"/>
              <a:t>tenaga</a:t>
            </a:r>
            <a:endParaRPr lang="en-US" sz="4000" dirty="0"/>
          </a:p>
          <a:p>
            <a:r>
              <a:rPr lang="en-US" sz="4000" dirty="0" err="1"/>
              <a:t>Pengangguran</a:t>
            </a:r>
            <a:endParaRPr lang="en-US" sz="4000" dirty="0"/>
          </a:p>
          <a:p>
            <a:r>
              <a:rPr lang="en-US" sz="4000" dirty="0"/>
              <a:t>Kadar </a:t>
            </a:r>
            <a:r>
              <a:rPr lang="en-US" sz="4000" dirty="0" err="1"/>
              <a:t>pengangguran</a:t>
            </a:r>
            <a:endParaRPr lang="en-US" sz="4000" dirty="0"/>
          </a:p>
          <a:p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195-2142-BB96-0A5A-DDA4A187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TENAGA BURUH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AEDB-A304-2247-084F-2B907BAF1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Tenaga </a:t>
            </a:r>
            <a:r>
              <a:rPr lang="en-US" sz="36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buruh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ialah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jumlah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penduduk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yg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berumur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antara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15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hingga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64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tahun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bekerja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atau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sedang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mencari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pekerjaan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tetapi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tidak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termasuk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suri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rumah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pelajar,pesara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serta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penganggur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sukarela</a:t>
            </a:r>
            <a:endParaRPr lang="en-MY" sz="5400" dirty="0"/>
          </a:p>
        </p:txBody>
      </p:sp>
    </p:spTree>
    <p:extLst>
      <p:ext uri="{BB962C8B-B14F-4D97-AF65-F5344CB8AC3E}">
        <p14:creationId xmlns:p14="http://schemas.microsoft.com/office/powerpoint/2010/main" val="14222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552-9745-A9D4-C03F-607D3616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GUNA TENAGA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4043-0B1D-7CD0-890A-079C30726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Guna Tenaga 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ialah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jumlah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tenaga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buruh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yg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36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digunakan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oleh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pelbagai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sektor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ekonomi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utk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menghasilkan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barang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perkhidmatan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sesebuah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negara.</a:t>
            </a:r>
            <a:endParaRPr lang="en-MY" sz="5400" dirty="0"/>
          </a:p>
        </p:txBody>
      </p:sp>
    </p:spTree>
    <p:extLst>
      <p:ext uri="{BB962C8B-B14F-4D97-AF65-F5344CB8AC3E}">
        <p14:creationId xmlns:p14="http://schemas.microsoft.com/office/powerpoint/2010/main" val="168430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6E3C-6840-85CD-BF95-8F49282C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PENGANGGURAN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19C1-08B4-0EA6-B9F6-06C9E4A47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Pengangguran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ialah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jumlah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tenaga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buruh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yg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MY" sz="36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tidak</a:t>
            </a:r>
            <a:r>
              <a:rPr lang="en-MY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digunakan</a:t>
            </a:r>
            <a:r>
              <a:rPr lang="en-MY" sz="3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oleh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pelbagai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sektor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ekonomi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utk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menghasilkan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barang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perkhidmatan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MY" sz="36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sesebuah</a:t>
            </a:r>
            <a:r>
              <a:rPr lang="en-MY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negara.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22472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1BE5-E669-EC72-9318-D70049F1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7190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KADAR PENGGANGURAN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A74DC-29CD-A58E-681A-AD68D4FC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5561"/>
            <a:ext cx="8148484" cy="444663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Kadar </a:t>
            </a:r>
            <a:r>
              <a:rPr lang="en-US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pengangguran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31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ialah</a:t>
            </a:r>
            <a:r>
              <a:rPr lang="en-US" sz="31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nisbah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antara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jum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pengangguran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jum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tenaga</a:t>
            </a:r>
            <a:r>
              <a:rPr lang="en-US" sz="31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100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buruh</a:t>
            </a:r>
            <a:r>
              <a:rPr lang="en-US" sz="31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pada </a:t>
            </a:r>
            <a:r>
              <a:rPr lang="en-US" sz="31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satu</a:t>
            </a:r>
            <a:r>
              <a:rPr lang="en-US" sz="31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masa </a:t>
            </a:r>
            <a:r>
              <a:rPr lang="en-US" sz="3100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tertentu</a:t>
            </a:r>
            <a:r>
              <a:rPr lang="en-US" sz="31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algn="just"/>
            <a:endParaRPr lang="en-US" sz="2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n-MY" sz="4000" dirty="0"/>
              <a:t> </a:t>
            </a:r>
            <a:r>
              <a:rPr lang="en-MY" sz="2800" dirty="0"/>
              <a:t>Kadar </a:t>
            </a:r>
            <a:r>
              <a:rPr lang="en-MY" sz="2800" dirty="0" err="1"/>
              <a:t>pengangguran</a:t>
            </a:r>
            <a:r>
              <a:rPr lang="en-MY" sz="2800" dirty="0"/>
              <a:t> = Jum </a:t>
            </a:r>
            <a:r>
              <a:rPr lang="en-MY" sz="2800" dirty="0" err="1"/>
              <a:t>Pengangguran</a:t>
            </a:r>
            <a:r>
              <a:rPr lang="en-MY" sz="2800" dirty="0"/>
              <a:t>  x 100%</a:t>
            </a:r>
          </a:p>
          <a:p>
            <a:pPr marL="0" indent="0" algn="just">
              <a:buNone/>
            </a:pPr>
            <a:r>
              <a:rPr lang="en-MY" sz="2800" dirty="0"/>
              <a:t>                                             Jum. Tenaga </a:t>
            </a:r>
            <a:r>
              <a:rPr lang="en-MY" sz="2800" dirty="0" err="1"/>
              <a:t>Buruh</a:t>
            </a:r>
            <a:endParaRPr lang="en-MY" sz="2800" dirty="0"/>
          </a:p>
          <a:p>
            <a:pPr algn="just"/>
            <a:endParaRPr lang="en-MY" sz="2800" dirty="0"/>
          </a:p>
          <a:p>
            <a:pPr marL="0" indent="0" algn="just">
              <a:buNone/>
            </a:pPr>
            <a:r>
              <a:rPr lang="en-MY" sz="2800" dirty="0"/>
              <a:t>        Kadar </a:t>
            </a:r>
            <a:r>
              <a:rPr lang="en-MY" sz="2800" dirty="0" err="1"/>
              <a:t>guna</a:t>
            </a:r>
            <a:r>
              <a:rPr lang="en-MY" sz="2800" dirty="0"/>
              <a:t> </a:t>
            </a:r>
            <a:r>
              <a:rPr lang="en-MY" sz="2800" dirty="0" err="1"/>
              <a:t>tenaga</a:t>
            </a:r>
            <a:r>
              <a:rPr lang="en-MY" sz="2800" dirty="0"/>
              <a:t>   = Jum </a:t>
            </a:r>
            <a:r>
              <a:rPr lang="en-MY" sz="2800" dirty="0" err="1"/>
              <a:t>guna</a:t>
            </a:r>
            <a:r>
              <a:rPr lang="en-MY" sz="2800" dirty="0"/>
              <a:t> </a:t>
            </a:r>
            <a:r>
              <a:rPr lang="en-MY" sz="2800" dirty="0" err="1"/>
              <a:t>tenaga</a:t>
            </a:r>
            <a:r>
              <a:rPr lang="en-MY" sz="2800" dirty="0"/>
              <a:t>   x 100%</a:t>
            </a:r>
          </a:p>
          <a:p>
            <a:pPr marL="0" indent="0" algn="just">
              <a:buNone/>
            </a:pPr>
            <a:r>
              <a:rPr lang="en-MY" sz="2800" dirty="0"/>
              <a:t>	                                     Jum </a:t>
            </a:r>
            <a:r>
              <a:rPr lang="en-MY" sz="2800" dirty="0" err="1"/>
              <a:t>tenaga</a:t>
            </a:r>
            <a:r>
              <a:rPr lang="en-MY" sz="2800" dirty="0"/>
              <a:t> </a:t>
            </a:r>
            <a:r>
              <a:rPr lang="en-MY" sz="2800" dirty="0" err="1"/>
              <a:t>buruh</a:t>
            </a:r>
            <a:endParaRPr lang="en-MY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2C89F5-91A9-03DA-6D2B-BDAED9A70FB4}"/>
              </a:ext>
            </a:extLst>
          </p:cNvPr>
          <p:cNvCxnSpPr>
            <a:cxnSpLocks/>
          </p:cNvCxnSpPr>
          <p:nvPr/>
        </p:nvCxnSpPr>
        <p:spPr>
          <a:xfrm>
            <a:off x="4248150" y="4457700"/>
            <a:ext cx="266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77CB81-20BA-A43F-A1BB-2B8D6A770B0D}"/>
              </a:ext>
            </a:extLst>
          </p:cNvPr>
          <p:cNvCxnSpPr>
            <a:cxnSpLocks/>
          </p:cNvCxnSpPr>
          <p:nvPr/>
        </p:nvCxnSpPr>
        <p:spPr>
          <a:xfrm>
            <a:off x="4380886" y="5737123"/>
            <a:ext cx="266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06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240</TotalTime>
  <Words>1278</Words>
  <Application>Microsoft Office PowerPoint</Application>
  <PresentationFormat>On-screen Show (4:3)</PresentationFormat>
  <Paragraphs>167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Georgia</vt:lpstr>
      <vt:lpstr>Rockwell</vt:lpstr>
      <vt:lpstr>Rockwell Condensed</vt:lpstr>
      <vt:lpstr>Times New Roman</vt:lpstr>
      <vt:lpstr>Wingdings</vt:lpstr>
      <vt:lpstr>Wood Type</vt:lpstr>
      <vt:lpstr>TOPIK 1: PENGENALAN KEPADA makroekonomi</vt:lpstr>
      <vt:lpstr>Pengenalan kepada Ekonomi Makro</vt:lpstr>
      <vt:lpstr>Definisi Makroekonomi</vt:lpstr>
      <vt:lpstr>PEMBOLEHUBAH MAKROEKONOMI</vt:lpstr>
      <vt:lpstr>1. GUNA TENAGA DAN PENGANGGURAN </vt:lpstr>
      <vt:lpstr>TENAGA BURUH</vt:lpstr>
      <vt:lpstr>GUNA TENAGA</vt:lpstr>
      <vt:lpstr>PENGANGGURAN</vt:lpstr>
      <vt:lpstr>KADAR PENGGANGURAN </vt:lpstr>
      <vt:lpstr>PowerPoint Presentation</vt:lpstr>
      <vt:lpstr>TINGKAT HARGA UMUM DAN INFLASI </vt:lpstr>
      <vt:lpstr>PowerPoint Presentation</vt:lpstr>
      <vt:lpstr>IMBANGAN PEMBAYARAN</vt:lpstr>
      <vt:lpstr>PowerPoint Presentation</vt:lpstr>
      <vt:lpstr>PENDAPATAN NEGARA DAN PERTUBUHAN EKONOMI</vt:lpstr>
      <vt:lpstr>PowerPoint Presentation</vt:lpstr>
      <vt:lpstr>PENDAPATAN NEGARA / KELUARAN NEGARA (KNK)</vt:lpstr>
      <vt:lpstr>I. KNK HARGA SEMASA/ HARGA PASARAN/ NORMINAL</vt:lpstr>
      <vt:lpstr>II.    KNK HARGA TETAP / BENAR</vt:lpstr>
      <vt:lpstr>iii. KNK potensi</vt:lpstr>
      <vt:lpstr>iv. KNK sebenar</vt:lpstr>
      <vt:lpstr>MATLAMAT MAKROEKONOMI</vt:lpstr>
      <vt:lpstr>MENCAPAI GUNA TENAGA PENUH (GTP)</vt:lpstr>
      <vt:lpstr>MENCAPAI KESTABILA TINGKAT HARGA UMUM.</vt:lpstr>
      <vt:lpstr>MEMPERBAIKI IMBANGAN PEMBAYARAN</vt:lpstr>
      <vt:lpstr>MENINGKATKAN PERTUMBUHAN EKONOMI</vt:lpstr>
      <vt:lpstr>DASAR MAKROEKONOMI</vt:lpstr>
      <vt:lpstr>DASAR sEBELAH PERMINTAAN </vt:lpstr>
      <vt:lpstr>i.          Dasar fiskal</vt:lpstr>
      <vt:lpstr>ii.        Dasar kewangan</vt:lpstr>
      <vt:lpstr>iii.      Dasar kawalan langsung</vt:lpstr>
      <vt:lpstr>DASAR SEBELAH PENAWARAN</vt:lpstr>
      <vt:lpstr>PowerPoint Presentation</vt:lpstr>
      <vt:lpstr>Tugasan 1 </vt:lpstr>
      <vt:lpstr>TAMAT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keywords/>
  <dc:description>generated using python-pptx</dc:description>
  <cp:lastModifiedBy>MASHITHAH BINTI KHALID KPM-Guru</cp:lastModifiedBy>
  <cp:revision>2</cp:revision>
  <dcterms:created xsi:type="dcterms:W3CDTF">2013-01-27T09:14:16Z</dcterms:created>
  <dcterms:modified xsi:type="dcterms:W3CDTF">2025-04-14T05:34:00Z</dcterms:modified>
  <cp:category/>
</cp:coreProperties>
</file>