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4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564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669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619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068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MY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627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407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935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580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117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283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34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693EDE5-5A49-4193-B51D-6026C4445139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8145A12-E5A8-4689-B0FF-755ED1AF81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93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1198-7FC2-346C-3E62-7020982C8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808" y="1432223"/>
            <a:ext cx="9966960" cy="3035808"/>
          </a:xfrm>
        </p:spPr>
        <p:txBody>
          <a:bodyPr/>
          <a:lstStyle/>
          <a:p>
            <a:pPr algn="ctr"/>
            <a:r>
              <a:rPr lang="sv-SE" sz="7200" dirty="0"/>
              <a:t>PENGIRAAN PENGELUARAN DOMESTIK &amp; PENDAPATAN NEGARA</a:t>
            </a:r>
            <a:endParaRPr lang="en-MY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1AB6F3-327F-28D5-5DB5-5C3F725B9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662" y="227023"/>
            <a:ext cx="7891272" cy="1069848"/>
          </a:xfrm>
        </p:spPr>
        <p:txBody>
          <a:bodyPr>
            <a:normAutofit/>
          </a:bodyPr>
          <a:lstStyle/>
          <a:p>
            <a:r>
              <a:rPr lang="en-US" sz="6600" dirty="0"/>
              <a:t>BAB  2</a:t>
            </a:r>
            <a:endParaRPr lang="en-MY" sz="6600" dirty="0"/>
          </a:p>
        </p:txBody>
      </p:sp>
    </p:spTree>
    <p:extLst>
      <p:ext uri="{BB962C8B-B14F-4D97-AF65-F5344CB8AC3E}">
        <p14:creationId xmlns:p14="http://schemas.microsoft.com/office/powerpoint/2010/main" val="663771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6E465-B044-49CE-7588-DA71D5C64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8179"/>
          </a:xfrm>
        </p:spPr>
        <p:txBody>
          <a:bodyPr/>
          <a:lstStyle/>
          <a:p>
            <a:pPr algn="ctr"/>
            <a:r>
              <a:rPr lang="en-US" dirty="0"/>
              <a:t>Samb…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9C292-70BC-D876-E5CB-F166BBA6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693" y="1482811"/>
            <a:ext cx="10898658" cy="4890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s-MY" sz="2800" noProof="0" dirty="0"/>
              <a:t> Hubungan antara KNK </a:t>
            </a:r>
            <a:r>
              <a:rPr lang="ms-MY" sz="2800" noProof="0" dirty="0" err="1"/>
              <a:t>norminal</a:t>
            </a:r>
            <a:r>
              <a:rPr lang="ms-MY" sz="2800" noProof="0" dirty="0"/>
              <a:t> </a:t>
            </a:r>
            <a:r>
              <a:rPr lang="ms-MY" sz="2800" noProof="0" dirty="0" err="1"/>
              <a:t>dgn</a:t>
            </a:r>
            <a:r>
              <a:rPr lang="ms-MY" sz="2800" noProof="0" dirty="0"/>
              <a:t> KNK benar</a:t>
            </a:r>
          </a:p>
          <a:p>
            <a:pPr marL="0" indent="0">
              <a:buNone/>
            </a:pPr>
            <a:endParaRPr lang="ms-MY" sz="2800" noProof="0" dirty="0"/>
          </a:p>
          <a:p>
            <a:pPr marL="0" indent="0">
              <a:buNone/>
            </a:pPr>
            <a:r>
              <a:rPr lang="ms-MY" sz="2800" noProof="0" dirty="0"/>
              <a:t>KNK benar = IHP </a:t>
            </a:r>
            <a:r>
              <a:rPr lang="ms-MY" sz="2800" noProof="0" dirty="0" err="1"/>
              <a:t>thn</a:t>
            </a:r>
            <a:r>
              <a:rPr lang="ms-MY" sz="2800" noProof="0" dirty="0"/>
              <a:t> asas      x   KNK </a:t>
            </a:r>
            <a:r>
              <a:rPr lang="ms-MY" sz="2800" noProof="0" dirty="0" err="1"/>
              <a:t>norminal</a:t>
            </a:r>
            <a:endParaRPr lang="ms-MY" sz="2800" noProof="0" dirty="0"/>
          </a:p>
          <a:p>
            <a:pPr marL="0" indent="0">
              <a:buNone/>
            </a:pPr>
            <a:r>
              <a:rPr lang="ms-MY" sz="2800" noProof="0" dirty="0"/>
              <a:t>                        IHP </a:t>
            </a:r>
            <a:r>
              <a:rPr lang="ms-MY" sz="2800" noProof="0" dirty="0" err="1"/>
              <a:t>thn</a:t>
            </a:r>
            <a:r>
              <a:rPr lang="ms-MY" sz="2800" noProof="0" dirty="0"/>
              <a:t> semasa</a:t>
            </a:r>
          </a:p>
          <a:p>
            <a:pPr marL="0" indent="0">
              <a:buNone/>
            </a:pPr>
            <a:r>
              <a:rPr lang="ms-MY" sz="2800" noProof="0" dirty="0"/>
              <a:t>Oleh itu,</a:t>
            </a:r>
          </a:p>
          <a:p>
            <a:pPr marL="0" indent="0">
              <a:buNone/>
            </a:pPr>
            <a:r>
              <a:rPr lang="ms-MY" sz="2800" noProof="0" dirty="0"/>
              <a:t>1.      Sekiranya IHP </a:t>
            </a:r>
            <a:r>
              <a:rPr lang="ms-MY" sz="2800" noProof="0" dirty="0" err="1"/>
              <a:t>sms</a:t>
            </a:r>
            <a:r>
              <a:rPr lang="ms-MY" sz="2800" noProof="0" dirty="0"/>
              <a:t> &gt; 100 maka KNK benar &lt; KNK </a:t>
            </a:r>
            <a:r>
              <a:rPr lang="ms-MY" sz="2800" noProof="0" dirty="0" err="1"/>
              <a:t>norminal</a:t>
            </a:r>
            <a:endParaRPr lang="ms-MY" sz="2800" noProof="0" dirty="0"/>
          </a:p>
          <a:p>
            <a:pPr marL="0" indent="0">
              <a:buNone/>
            </a:pPr>
            <a:r>
              <a:rPr lang="ms-MY" sz="2800" noProof="0" dirty="0"/>
              <a:t>2.      Sekiranya IHP </a:t>
            </a:r>
            <a:r>
              <a:rPr lang="ms-MY" sz="2800" noProof="0" dirty="0" err="1"/>
              <a:t>sms</a:t>
            </a:r>
            <a:r>
              <a:rPr lang="ms-MY" sz="2800" noProof="0" dirty="0"/>
              <a:t> &lt; 100 maka KNK benar &gt; KNK </a:t>
            </a:r>
            <a:r>
              <a:rPr lang="ms-MY" sz="2800" noProof="0" dirty="0" err="1"/>
              <a:t>norminal</a:t>
            </a:r>
            <a:endParaRPr lang="ms-MY" sz="2800" noProof="0" dirty="0"/>
          </a:p>
          <a:p>
            <a:pPr marL="0" indent="0">
              <a:buNone/>
            </a:pPr>
            <a:r>
              <a:rPr lang="ms-MY" sz="2800" noProof="0" dirty="0"/>
              <a:t>3.      Sekiranya IHP </a:t>
            </a:r>
            <a:r>
              <a:rPr lang="ms-MY" sz="2800" noProof="0" dirty="0" err="1"/>
              <a:t>sms</a:t>
            </a:r>
            <a:r>
              <a:rPr lang="ms-MY" sz="2800" noProof="0" dirty="0"/>
              <a:t> = 100 maka KNK benar = KNK </a:t>
            </a:r>
            <a:r>
              <a:rPr lang="ms-MY" sz="2800" noProof="0" dirty="0" err="1"/>
              <a:t>norminal</a:t>
            </a:r>
            <a:endParaRPr lang="ms-MY" sz="2800" noProof="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44FD24-9C8A-B568-F250-33A85873888C}"/>
              </a:ext>
            </a:extLst>
          </p:cNvPr>
          <p:cNvCxnSpPr>
            <a:cxnSpLocks/>
          </p:cNvCxnSpPr>
          <p:nvPr/>
        </p:nvCxnSpPr>
        <p:spPr>
          <a:xfrm>
            <a:off x="3168869" y="3026979"/>
            <a:ext cx="20968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03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FB621-49D3-840C-4B08-5297ABCD4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3" y="781194"/>
            <a:ext cx="10997513" cy="973465"/>
          </a:xfrm>
        </p:spPr>
        <p:txBody>
          <a:bodyPr>
            <a:normAutofit/>
          </a:bodyPr>
          <a:lstStyle/>
          <a:p>
            <a:pPr algn="ctr"/>
            <a:r>
              <a:rPr lang="ms-MY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KAEDAH PENGIRAAN PENDAPATAN NEGARA</a:t>
            </a:r>
            <a:endParaRPr lang="en-MY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22BB3-AA2C-0EFE-B86F-BCB18815F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2576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3600" dirty="0"/>
              <a:t>1.      </a:t>
            </a:r>
            <a:r>
              <a:rPr lang="en-MY" sz="3600" dirty="0" err="1"/>
              <a:t>Kaedah</a:t>
            </a:r>
            <a:r>
              <a:rPr lang="en-MY" sz="3600" dirty="0"/>
              <a:t> </a:t>
            </a:r>
            <a:r>
              <a:rPr lang="en-MY" sz="3600" dirty="0" err="1"/>
              <a:t>Perbelanjaan</a:t>
            </a:r>
            <a:r>
              <a:rPr lang="en-MY" sz="3600" dirty="0"/>
              <a:t> (</a:t>
            </a:r>
            <a:r>
              <a:rPr lang="en-MY" sz="3600" dirty="0" err="1"/>
              <a:t>nilai</a:t>
            </a:r>
            <a:r>
              <a:rPr lang="en-MY" sz="3600" dirty="0"/>
              <a:t> </a:t>
            </a:r>
            <a:r>
              <a:rPr lang="en-MY" sz="3600" dirty="0" err="1"/>
              <a:t>barang</a:t>
            </a:r>
            <a:r>
              <a:rPr lang="en-MY" sz="3600" dirty="0"/>
              <a:t> </a:t>
            </a:r>
            <a:r>
              <a:rPr lang="en-MY" sz="3600" dirty="0" err="1"/>
              <a:t>akhir</a:t>
            </a:r>
            <a:r>
              <a:rPr lang="en-MY" sz="3600" dirty="0"/>
              <a:t>)</a:t>
            </a:r>
          </a:p>
          <a:p>
            <a:pPr marL="0" indent="0">
              <a:buNone/>
            </a:pPr>
            <a:r>
              <a:rPr lang="en-MY" sz="3600" dirty="0"/>
              <a:t>2.      </a:t>
            </a:r>
            <a:r>
              <a:rPr lang="en-MY" sz="3600" dirty="0" err="1"/>
              <a:t>Kaedah</a:t>
            </a:r>
            <a:r>
              <a:rPr lang="en-MY" sz="3600" dirty="0"/>
              <a:t> </a:t>
            </a:r>
            <a:r>
              <a:rPr lang="en-MY" sz="3600" dirty="0" err="1"/>
              <a:t>Keluaran</a:t>
            </a:r>
            <a:r>
              <a:rPr lang="en-MY" sz="3600" dirty="0"/>
              <a:t> (</a:t>
            </a:r>
            <a:r>
              <a:rPr lang="en-MY" sz="3600" dirty="0" err="1"/>
              <a:t>nilai</a:t>
            </a:r>
            <a:r>
              <a:rPr lang="en-MY" sz="3600" dirty="0"/>
              <a:t> </a:t>
            </a:r>
            <a:r>
              <a:rPr lang="en-MY" sz="3600" dirty="0" err="1"/>
              <a:t>ditambah</a:t>
            </a:r>
            <a:r>
              <a:rPr lang="en-MY" sz="3600" dirty="0"/>
              <a:t>)</a:t>
            </a:r>
          </a:p>
          <a:p>
            <a:pPr marL="0" indent="0">
              <a:buNone/>
            </a:pPr>
            <a:r>
              <a:rPr lang="en-MY" sz="3600" dirty="0"/>
              <a:t>3.      </a:t>
            </a:r>
            <a:r>
              <a:rPr lang="en-MY" sz="3600" dirty="0" err="1"/>
              <a:t>Kaedah</a:t>
            </a:r>
            <a:r>
              <a:rPr lang="en-MY" sz="3600" dirty="0"/>
              <a:t> </a:t>
            </a:r>
            <a:r>
              <a:rPr lang="en-MY" sz="3600" dirty="0" err="1"/>
              <a:t>Pendapatan</a:t>
            </a:r>
            <a:r>
              <a:rPr lang="en-MY" sz="3600" dirty="0"/>
              <a:t> (</a:t>
            </a:r>
            <a:r>
              <a:rPr lang="en-MY" sz="3600" dirty="0" err="1"/>
              <a:t>bayaran</a:t>
            </a:r>
            <a:r>
              <a:rPr lang="en-MY" sz="3600" dirty="0"/>
              <a:t> </a:t>
            </a:r>
            <a:r>
              <a:rPr lang="en-MY" sz="3600" dirty="0" err="1"/>
              <a:t>faktor</a:t>
            </a:r>
            <a:r>
              <a:rPr lang="en-MY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6422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3455-BF65-952F-2BBF-C7B8BA01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71173"/>
          </a:xfrm>
        </p:spPr>
        <p:txBody>
          <a:bodyPr>
            <a:normAutofit/>
          </a:bodyPr>
          <a:lstStyle/>
          <a:p>
            <a:pPr algn="ctr"/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1.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Kaedah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Perbelanjaan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    (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nilai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barang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akhir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)</a:t>
            </a:r>
            <a:endParaRPr lang="en-MY" sz="8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19A40-880C-2030-654F-23D81A3B9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47268"/>
            <a:ext cx="10058400" cy="4050792"/>
          </a:xfrm>
        </p:spPr>
        <p:txBody>
          <a:bodyPr>
            <a:normAutofit lnSpcReduction="10000"/>
          </a:bodyPr>
          <a:lstStyle/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600" noProof="0" dirty="0"/>
              <a:t>Pendapatan negara dihitung degan menjumlahkan semua perbelanjaan atas barang akhir dan perkhidmatan yang dilakukan oleh sektor isi rumah, sektor firma, sektor kerajaan dan sektor luar Negara</a:t>
            </a:r>
          </a:p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600" noProof="0" dirty="0"/>
              <a:t>Pendapatan negara yang diperolehi ialah KDNK </a:t>
            </a:r>
            <a:r>
              <a:rPr lang="ms-MY" sz="3600" noProof="0" dirty="0" err="1"/>
              <a:t>hp</a:t>
            </a:r>
            <a:endParaRPr lang="ms-MY" sz="3600" noProof="0" dirty="0"/>
          </a:p>
        </p:txBody>
      </p:sp>
    </p:spTree>
    <p:extLst>
      <p:ext uri="{BB962C8B-B14F-4D97-AF65-F5344CB8AC3E}">
        <p14:creationId xmlns:p14="http://schemas.microsoft.com/office/powerpoint/2010/main" val="977945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884245-E14C-C6CC-ACD7-DE111A31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17" y="0"/>
            <a:ext cx="11061298" cy="992494"/>
          </a:xfrm>
        </p:spPr>
        <p:txBody>
          <a:bodyPr>
            <a:normAutofit/>
          </a:bodyPr>
          <a:lstStyle/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en-US" sz="3600" dirty="0" err="1"/>
              <a:t>Perbelanjaan</a:t>
            </a:r>
            <a:r>
              <a:rPr lang="en-US" sz="3600" dirty="0"/>
              <a:t> </a:t>
            </a:r>
            <a:r>
              <a:rPr lang="en-US" sz="3600" dirty="0" err="1"/>
              <a:t>mengikut</a:t>
            </a:r>
            <a:r>
              <a:rPr lang="en-US" sz="3600" dirty="0"/>
              <a:t> </a:t>
            </a:r>
            <a:r>
              <a:rPr lang="en-US" sz="3600" dirty="0" err="1"/>
              <a:t>sektor</a:t>
            </a:r>
            <a:r>
              <a:rPr lang="en-US" sz="3600" dirty="0"/>
              <a:t> </a:t>
            </a:r>
            <a:endParaRPr lang="en-MY" sz="36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F0B213-1F71-499C-8ACD-132EF19DE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433154"/>
              </p:ext>
            </p:extLst>
          </p:nvPr>
        </p:nvGraphicFramePr>
        <p:xfrm>
          <a:off x="157317" y="496247"/>
          <a:ext cx="11877366" cy="6797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809">
                  <a:extLst>
                    <a:ext uri="{9D8B030D-6E8A-4147-A177-3AD203B41FA5}">
                      <a16:colId xmlns:a16="http://schemas.microsoft.com/office/drawing/2014/main" val="3133275987"/>
                    </a:ext>
                  </a:extLst>
                </a:gridCol>
                <a:gridCol w="3732867">
                  <a:extLst>
                    <a:ext uri="{9D8B030D-6E8A-4147-A177-3AD203B41FA5}">
                      <a16:colId xmlns:a16="http://schemas.microsoft.com/office/drawing/2014/main" val="4122749265"/>
                    </a:ext>
                  </a:extLst>
                </a:gridCol>
                <a:gridCol w="6453690">
                  <a:extLst>
                    <a:ext uri="{9D8B030D-6E8A-4147-A177-3AD203B41FA5}">
                      <a16:colId xmlns:a16="http://schemas.microsoft.com/office/drawing/2014/main" val="4084112352"/>
                    </a:ext>
                  </a:extLst>
                </a:gridCol>
              </a:tblGrid>
              <a:tr h="433919">
                <a:tc>
                  <a:txBody>
                    <a:bodyPr/>
                    <a:lstStyle/>
                    <a:p>
                      <a:r>
                        <a:rPr lang="en-US" sz="2000" dirty="0"/>
                        <a:t>Sektor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Perbelanjaan</a:t>
                      </a:r>
                      <a:r>
                        <a:rPr lang="en-US" sz="2000" dirty="0"/>
                        <a:t> 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Penerangan</a:t>
                      </a:r>
                      <a:r>
                        <a:rPr lang="en-US" sz="2000" dirty="0"/>
                        <a:t> 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583782"/>
                  </a:ext>
                </a:extLst>
              </a:tr>
              <a:tr h="514717">
                <a:tc>
                  <a:txBody>
                    <a:bodyPr/>
                    <a:lstStyle/>
                    <a:p>
                      <a:r>
                        <a:rPr lang="en-MY" sz="2400" dirty="0"/>
                        <a:t>Isi </a:t>
                      </a:r>
                      <a:r>
                        <a:rPr lang="en-MY" sz="2400" dirty="0" err="1"/>
                        <a:t>rumah</a:t>
                      </a:r>
                      <a:endParaRPr lang="en-MY" sz="2400" dirty="0"/>
                    </a:p>
                    <a:p>
                      <a:endParaRPr lang="en-MY" sz="2400" dirty="0"/>
                    </a:p>
                    <a:p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400" dirty="0" err="1"/>
                        <a:t>Perbelanjaan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penggunaan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swasta</a:t>
                      </a:r>
                      <a:r>
                        <a:rPr lang="en-MY" sz="2400" dirty="0"/>
                        <a:t> 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400" dirty="0" err="1"/>
                        <a:t>Perbelanjaan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penggunaan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ke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atas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brg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akhir</a:t>
                      </a:r>
                      <a:r>
                        <a:rPr lang="en-MY" sz="2400" dirty="0"/>
                        <a:t> dan </a:t>
                      </a:r>
                      <a:r>
                        <a:rPr lang="en-MY" sz="2400" dirty="0" err="1"/>
                        <a:t>perkhidmatan</a:t>
                      </a:r>
                      <a:r>
                        <a:rPr lang="en-MY" sz="2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04584"/>
                  </a:ext>
                </a:extLst>
              </a:tr>
              <a:tr h="968823">
                <a:tc rowSpan="2">
                  <a:txBody>
                    <a:bodyPr/>
                    <a:lstStyle/>
                    <a:p>
                      <a:r>
                        <a:rPr lang="en-US" sz="2400" dirty="0" err="1"/>
                        <a:t>Firma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n-NO" sz="2400" dirty="0">
                          <a:effectLst/>
                        </a:rPr>
                        <a:t>Pembentukan modal tetap kasar swasta </a:t>
                      </a:r>
                      <a:r>
                        <a:rPr lang="nn-NO" sz="2400" b="1" dirty="0">
                          <a:effectLst/>
                        </a:rPr>
                        <a:t>(I)</a:t>
                      </a:r>
                      <a:endParaRPr lang="nn-NO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Perbelanjaan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swasta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mesin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jentera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889468"/>
                  </a:ext>
                </a:extLst>
              </a:tr>
              <a:tr h="742764"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>
                          <a:effectLst/>
                        </a:rPr>
                        <a:t>Perubahan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stok</a:t>
                      </a:r>
                      <a:r>
                        <a:rPr lang="en-US" sz="2400" b="1" dirty="0">
                          <a:effectLst/>
                        </a:rPr>
                        <a:t> (∆I)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Perubahan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stok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yang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dijual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Stok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stok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awal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647563"/>
                  </a:ext>
                </a:extLst>
              </a:tr>
              <a:tr h="668104">
                <a:tc rowSpan="2">
                  <a:txBody>
                    <a:bodyPr/>
                    <a:lstStyle/>
                    <a:p>
                      <a:r>
                        <a:rPr lang="en-US" sz="2400" dirty="0"/>
                        <a:t>Kerajaan 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>
                          <a:effectLst/>
                        </a:rPr>
                        <a:t>Perbelanjaan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penggunaan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awam</a:t>
                      </a:r>
                      <a:r>
                        <a:rPr lang="en-US" sz="2400" b="1" dirty="0">
                          <a:effectLst/>
                        </a:rPr>
                        <a:t> (G)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>
                          <a:effectLst/>
                        </a:rPr>
                        <a:t>Perbelanjaan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mengurus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7093712"/>
                  </a:ext>
                </a:extLst>
              </a:tr>
              <a:tr h="687341">
                <a:tc vMerge="1">
                  <a:txBody>
                    <a:bodyPr/>
                    <a:lstStyle/>
                    <a:p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>
                          <a:effectLst/>
                        </a:rPr>
                        <a:t>Pembentukan</a:t>
                      </a:r>
                      <a:r>
                        <a:rPr lang="en-US" sz="2400" dirty="0">
                          <a:effectLst/>
                        </a:rPr>
                        <a:t> modal </a:t>
                      </a:r>
                      <a:r>
                        <a:rPr lang="en-US" sz="2400" dirty="0" err="1">
                          <a:effectLst/>
                        </a:rPr>
                        <a:t>tetap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kasar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awam</a:t>
                      </a:r>
                      <a:r>
                        <a:rPr lang="en-US" sz="2400" dirty="0">
                          <a:effectLst/>
                        </a:rPr>
                        <a:t> (G)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MY" sz="2400" dirty="0" err="1"/>
                        <a:t>Perbelanjaan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pembangunan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104072"/>
                  </a:ext>
                </a:extLst>
              </a:tr>
              <a:tr h="742764">
                <a:tc>
                  <a:txBody>
                    <a:bodyPr/>
                    <a:lstStyle/>
                    <a:p>
                      <a:r>
                        <a:rPr lang="en-US" sz="2400" dirty="0"/>
                        <a:t>Luar negara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>
                          <a:effectLst/>
                        </a:rPr>
                        <a:t>Eksport</a:t>
                      </a:r>
                      <a:r>
                        <a:rPr lang="en-US" sz="2400" dirty="0">
                          <a:effectLst/>
                        </a:rPr>
                        <a:t> (X) dan Import (M),</a:t>
                      </a:r>
                    </a:p>
                    <a:p>
                      <a:pPr>
                        <a:buNone/>
                      </a:pPr>
                      <a:r>
                        <a:rPr lang="en-US" sz="2400" dirty="0" err="1">
                          <a:effectLst/>
                        </a:rPr>
                        <a:t>Xn</a:t>
                      </a:r>
                      <a:r>
                        <a:rPr lang="en-US" sz="2400" dirty="0">
                          <a:effectLst/>
                        </a:rPr>
                        <a:t> = X - 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MY" sz="2400" dirty="0"/>
                        <a:t>X – </a:t>
                      </a:r>
                      <a:r>
                        <a:rPr lang="en-MY" sz="2400" dirty="0" err="1"/>
                        <a:t>perbelanjaan</a:t>
                      </a:r>
                      <a:r>
                        <a:rPr lang="en-MY" sz="2400" dirty="0"/>
                        <a:t> negara </a:t>
                      </a:r>
                      <a:r>
                        <a:rPr lang="en-MY" sz="2400" dirty="0" err="1"/>
                        <a:t>asing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ke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atas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keluaran</a:t>
                      </a:r>
                      <a:r>
                        <a:rPr lang="en-MY" sz="2400" dirty="0"/>
                        <a:t> negara</a:t>
                      </a:r>
                    </a:p>
                    <a:p>
                      <a:r>
                        <a:rPr lang="en-MY" sz="2400" dirty="0"/>
                        <a:t>M – </a:t>
                      </a:r>
                      <a:r>
                        <a:rPr lang="en-MY" sz="2400" dirty="0" err="1"/>
                        <a:t>perbelanjaan</a:t>
                      </a:r>
                      <a:r>
                        <a:rPr lang="en-MY" sz="2400" dirty="0"/>
                        <a:t> negara </a:t>
                      </a:r>
                      <a:r>
                        <a:rPr lang="en-MY" sz="2400" dirty="0" err="1"/>
                        <a:t>ke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atas</a:t>
                      </a:r>
                      <a:r>
                        <a:rPr lang="en-MY" sz="2400" dirty="0"/>
                        <a:t> </a:t>
                      </a:r>
                      <a:r>
                        <a:rPr lang="en-MY" sz="2400" dirty="0" err="1"/>
                        <a:t>keluaran</a:t>
                      </a:r>
                      <a:r>
                        <a:rPr lang="en-MY" sz="2400" dirty="0"/>
                        <a:t> negara </a:t>
                      </a:r>
                      <a:r>
                        <a:rPr lang="en-MY" sz="2400" dirty="0" err="1"/>
                        <a:t>asing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72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981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DF9D-B4BD-4DEA-E610-D29C543DA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39484"/>
          </a:xfrm>
        </p:spPr>
        <p:txBody>
          <a:bodyPr>
            <a:normAutofit fontScale="90000"/>
          </a:bodyPr>
          <a:lstStyle/>
          <a:p>
            <a:r>
              <a:rPr lang="en-US" dirty="0"/>
              <a:t>Samb…</a:t>
            </a:r>
            <a:endParaRPr lang="en-MY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BE9361-4A35-7B3A-A794-03DD354AE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251481"/>
              </p:ext>
            </p:extLst>
          </p:nvPr>
        </p:nvGraphicFramePr>
        <p:xfrm>
          <a:off x="1069848" y="1796435"/>
          <a:ext cx="10446522" cy="3884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42">
                  <a:extLst>
                    <a:ext uri="{9D8B030D-6E8A-4147-A177-3AD203B41FA5}">
                      <a16:colId xmlns:a16="http://schemas.microsoft.com/office/drawing/2014/main" val="3130571754"/>
                    </a:ext>
                  </a:extLst>
                </a:gridCol>
                <a:gridCol w="5343531">
                  <a:extLst>
                    <a:ext uri="{9D8B030D-6E8A-4147-A177-3AD203B41FA5}">
                      <a16:colId xmlns:a16="http://schemas.microsoft.com/office/drawing/2014/main" val="3018130613"/>
                    </a:ext>
                  </a:extLst>
                </a:gridCol>
                <a:gridCol w="4186549">
                  <a:extLst>
                    <a:ext uri="{9D8B030D-6E8A-4147-A177-3AD203B41FA5}">
                      <a16:colId xmlns:a16="http://schemas.microsoft.com/office/drawing/2014/main" val="2555260684"/>
                    </a:ext>
                  </a:extLst>
                </a:gridCol>
              </a:tblGrid>
              <a:tr h="776897">
                <a:tc>
                  <a:txBody>
                    <a:bodyPr/>
                    <a:lstStyle/>
                    <a:p>
                      <a:r>
                        <a:rPr lang="en-US" sz="2800" dirty="0"/>
                        <a:t>Bil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Pendapatan</a:t>
                      </a:r>
                      <a:r>
                        <a:rPr lang="en-US" sz="2800" dirty="0"/>
                        <a:t> Negara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Butiran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29951"/>
                  </a:ext>
                </a:extLst>
              </a:tr>
              <a:tr h="776897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KDNK hp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+ I + G + (X - M)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175886"/>
                  </a:ext>
                </a:extLst>
              </a:tr>
              <a:tr h="776897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hp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KDNK hp + PFBLN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181273"/>
                  </a:ext>
                </a:extLst>
              </a:tr>
              <a:tr h="776897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hp – CTL + Sb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898249"/>
                  </a:ext>
                </a:extLst>
              </a:tr>
              <a:tr h="776897"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KNB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Sn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324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051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D254F-B89E-3276-2967-EF53FB1A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39484"/>
          </a:xfrm>
        </p:spPr>
        <p:txBody>
          <a:bodyPr>
            <a:normAutofit fontScale="90000"/>
          </a:bodyPr>
          <a:lstStyle/>
          <a:p>
            <a:pPr algn="ctr"/>
            <a:r>
              <a:rPr lang="en-MY" dirty="0"/>
              <a:t>2. </a:t>
            </a:r>
            <a:r>
              <a:rPr lang="en-MY" dirty="0" err="1"/>
              <a:t>Kaedah</a:t>
            </a:r>
            <a:r>
              <a:rPr lang="en-MY" dirty="0"/>
              <a:t> </a:t>
            </a:r>
            <a:r>
              <a:rPr lang="en-MY" dirty="0" err="1"/>
              <a:t>Keluaran</a:t>
            </a:r>
            <a:r>
              <a:rPr lang="en-MY" dirty="0"/>
              <a:t> (</a:t>
            </a:r>
            <a:r>
              <a:rPr lang="en-MY" dirty="0" err="1"/>
              <a:t>nilai</a:t>
            </a:r>
            <a:r>
              <a:rPr lang="en-MY" dirty="0"/>
              <a:t> </a:t>
            </a:r>
            <a:r>
              <a:rPr lang="en-MY" dirty="0" err="1"/>
              <a:t>ditambah</a:t>
            </a:r>
            <a:r>
              <a:rPr lang="en-MY" dirty="0"/>
              <a:t>)</a:t>
            </a:r>
            <a:br>
              <a:rPr lang="en-MY" dirty="0"/>
            </a:b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95EBE-4A16-CE8C-31D3-27831A07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1" y="1013254"/>
            <a:ext cx="11640065" cy="5585254"/>
          </a:xfrm>
        </p:spPr>
        <p:txBody>
          <a:bodyPr>
            <a:normAutofit fontScale="92500"/>
          </a:bodyPr>
          <a:lstStyle/>
          <a:p>
            <a:pPr marL="715963" indent="-715963" algn="just">
              <a:buFont typeface="Wingdings" panose="05000000000000000000" pitchFamily="2" charset="2"/>
              <a:buChar char="q"/>
            </a:pPr>
            <a:r>
              <a:rPr lang="ms-MY" sz="3200" noProof="0" dirty="0"/>
              <a:t>Pendapatan negara dihitung </a:t>
            </a:r>
            <a:r>
              <a:rPr lang="ms-MY" sz="3200" noProof="0" dirty="0" err="1"/>
              <a:t>dgn</a:t>
            </a:r>
            <a:r>
              <a:rPr lang="ms-MY" sz="3200" noProof="0" dirty="0"/>
              <a:t> menjumlahkan semua nilai ditambah yang dikeluarkan pada setiap peringkat pengeluaran</a:t>
            </a:r>
          </a:p>
          <a:p>
            <a:pPr marL="715963" indent="-715963" algn="just">
              <a:buFont typeface="Wingdings" panose="05000000000000000000" pitchFamily="2" charset="2"/>
              <a:buChar char="q"/>
            </a:pPr>
            <a:r>
              <a:rPr lang="ms-MY" sz="3200" noProof="0" dirty="0"/>
              <a:t>Nilai ditambah ialah peningkatan/pertambahan nilai keluaran selepas melalui pelbagai proses pengeluaran.</a:t>
            </a:r>
          </a:p>
          <a:p>
            <a:pPr marL="0" indent="0" algn="just">
              <a:buNone/>
            </a:pPr>
            <a:endParaRPr lang="ms-MY" sz="3200" noProof="0" dirty="0"/>
          </a:p>
          <a:p>
            <a:pPr marL="0" indent="0" algn="just">
              <a:buNone/>
            </a:pPr>
            <a:r>
              <a:rPr lang="ms-MY" sz="3200" noProof="0" dirty="0"/>
              <a:t>         	Nilai ditambah = Nilai jualan barang – Nilai belian input</a:t>
            </a:r>
          </a:p>
          <a:p>
            <a:pPr marL="0" indent="0" algn="just">
              <a:buNone/>
            </a:pPr>
            <a:r>
              <a:rPr lang="ms-MY" sz="3200" noProof="0" dirty="0"/>
              <a:t>                                             (nilai keluaran)                  (kos input)</a:t>
            </a:r>
          </a:p>
          <a:p>
            <a:pPr marL="0" indent="0" algn="just">
              <a:buNone/>
            </a:pPr>
            <a:endParaRPr lang="ms-MY" sz="3200" noProof="0" dirty="0"/>
          </a:p>
          <a:p>
            <a:pPr marL="715963" indent="-715963" algn="just">
              <a:buFont typeface="Wingdings" panose="05000000000000000000" pitchFamily="2" charset="2"/>
              <a:buChar char="q"/>
            </a:pPr>
            <a:r>
              <a:rPr lang="ms-MY" sz="3200" noProof="0" dirty="0"/>
              <a:t>Mengikut kaedah keluaran, sektor ekonomi dibahagikan </a:t>
            </a:r>
            <a:r>
              <a:rPr lang="ms-MY" sz="3200" noProof="0" dirty="0" err="1"/>
              <a:t>kpd</a:t>
            </a:r>
            <a:endParaRPr lang="ms-MY" sz="3200" noProof="0" dirty="0"/>
          </a:p>
        </p:txBody>
      </p:sp>
    </p:spTree>
    <p:extLst>
      <p:ext uri="{BB962C8B-B14F-4D97-AF65-F5344CB8AC3E}">
        <p14:creationId xmlns:p14="http://schemas.microsoft.com/office/powerpoint/2010/main" val="966207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1FF64-B11F-243D-929A-D50E2C5F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510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Samb…</a:t>
            </a:r>
            <a:endParaRPr lang="en-MY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8CBBE5-2E6D-1F3D-979E-A7766EC001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245424"/>
              </p:ext>
            </p:extLst>
          </p:nvPr>
        </p:nvGraphicFramePr>
        <p:xfrm>
          <a:off x="671768" y="1369855"/>
          <a:ext cx="10846722" cy="500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086">
                  <a:extLst>
                    <a:ext uri="{9D8B030D-6E8A-4147-A177-3AD203B41FA5}">
                      <a16:colId xmlns:a16="http://schemas.microsoft.com/office/drawing/2014/main" val="287643406"/>
                    </a:ext>
                  </a:extLst>
                </a:gridCol>
                <a:gridCol w="1669911">
                  <a:extLst>
                    <a:ext uri="{9D8B030D-6E8A-4147-A177-3AD203B41FA5}">
                      <a16:colId xmlns:a16="http://schemas.microsoft.com/office/drawing/2014/main" val="4188456311"/>
                    </a:ext>
                  </a:extLst>
                </a:gridCol>
                <a:gridCol w="8114725">
                  <a:extLst>
                    <a:ext uri="{9D8B030D-6E8A-4147-A177-3AD203B41FA5}">
                      <a16:colId xmlns:a16="http://schemas.microsoft.com/office/drawing/2014/main" val="3817333648"/>
                    </a:ext>
                  </a:extLst>
                </a:gridCol>
              </a:tblGrid>
              <a:tr h="643999">
                <a:tc>
                  <a:txBody>
                    <a:bodyPr/>
                    <a:lstStyle/>
                    <a:p>
                      <a:r>
                        <a:rPr lang="en-US" sz="2800" dirty="0"/>
                        <a:t>Bil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Sektor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Butiran</a:t>
                      </a:r>
                      <a:r>
                        <a:rPr lang="en-US" sz="2800" dirty="0"/>
                        <a:t> 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655355"/>
                  </a:ext>
                </a:extLst>
              </a:tr>
              <a:tr h="111690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Utama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pertanian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perikanan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penternakan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perhutanan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perlombongan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kuari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916213"/>
                  </a:ext>
                </a:extLst>
              </a:tr>
              <a:tr h="612494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Kedua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perkilangan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pembuatan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pembinaan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0591"/>
                  </a:ext>
                </a:extLst>
              </a:tr>
              <a:tr h="263012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Ketiga</a:t>
                      </a:r>
                      <a:r>
                        <a:rPr lang="en-US" sz="2800" dirty="0"/>
                        <a:t>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eletrik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pengangkutan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perdagangan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pemborongan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peruncitan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1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863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5FB4-C409-04D6-8512-AB380BE1A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99325"/>
          </a:xfrm>
        </p:spPr>
        <p:txBody>
          <a:bodyPr/>
          <a:lstStyle/>
          <a:p>
            <a:pPr algn="ctr"/>
            <a:r>
              <a:rPr lang="en-US" dirty="0"/>
              <a:t>Samb…</a:t>
            </a:r>
            <a:endParaRPr lang="en-MY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19575DF-747C-225C-0620-6C8E70A76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370196"/>
              </p:ext>
            </p:extLst>
          </p:nvPr>
        </p:nvGraphicFramePr>
        <p:xfrm>
          <a:off x="722182" y="1658779"/>
          <a:ext cx="11091276" cy="3741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757">
                  <a:extLst>
                    <a:ext uri="{9D8B030D-6E8A-4147-A177-3AD203B41FA5}">
                      <a16:colId xmlns:a16="http://schemas.microsoft.com/office/drawing/2014/main" val="2742565559"/>
                    </a:ext>
                  </a:extLst>
                </a:gridCol>
                <a:gridCol w="3017254">
                  <a:extLst>
                    <a:ext uri="{9D8B030D-6E8A-4147-A177-3AD203B41FA5}">
                      <a16:colId xmlns:a16="http://schemas.microsoft.com/office/drawing/2014/main" val="189601154"/>
                    </a:ext>
                  </a:extLst>
                </a:gridCol>
                <a:gridCol w="7105265">
                  <a:extLst>
                    <a:ext uri="{9D8B030D-6E8A-4147-A177-3AD203B41FA5}">
                      <a16:colId xmlns:a16="http://schemas.microsoft.com/office/drawing/2014/main" val="1285858165"/>
                    </a:ext>
                  </a:extLst>
                </a:gridCol>
              </a:tblGrid>
              <a:tr h="641808">
                <a:tc>
                  <a:txBody>
                    <a:bodyPr/>
                    <a:lstStyle/>
                    <a:p>
                      <a:r>
                        <a:rPr lang="en-US" sz="2800" dirty="0"/>
                        <a:t>Bil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Pendapatan</a:t>
                      </a:r>
                      <a:r>
                        <a:rPr lang="en-US" sz="2800" dirty="0"/>
                        <a:t> negara 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Butiran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76327"/>
                  </a:ext>
                </a:extLst>
              </a:tr>
              <a:tr h="641808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KDNK hp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 + S2 + S3 – </a:t>
                      </a:r>
                      <a:r>
                        <a:rPr lang="en-US" sz="2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bayaran</a:t>
                      </a:r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bank + </a:t>
                      </a:r>
                      <a:r>
                        <a:rPr lang="en-US" sz="2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cukai</a:t>
                      </a:r>
                      <a:r>
                        <a:rPr lang="en-US" sz="2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import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923213"/>
                  </a:ext>
                </a:extLst>
              </a:tr>
              <a:tr h="641808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hp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KDNK hp + PFBLN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41571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hp – CTL + Sb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802859"/>
                  </a:ext>
                </a:extLst>
              </a:tr>
              <a:tr h="641808"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KNB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KNK </a:t>
                      </a:r>
                      <a:r>
                        <a:rPr lang="en-MY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r>
                        <a:rPr lang="en-MY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Sn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16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353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496A1-0EE8-D80B-ADD7-1866B46D1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557" y="484632"/>
            <a:ext cx="11244648" cy="1270027"/>
          </a:xfrm>
        </p:spPr>
        <p:txBody>
          <a:bodyPr>
            <a:normAutofit/>
          </a:bodyPr>
          <a:lstStyle/>
          <a:p>
            <a:pPr algn="ctr"/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3.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</a:t>
            </a:r>
            <a:r>
              <a:rPr lang="en-US" sz="40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Kaedah</a:t>
            </a:r>
            <a:r>
              <a:rPr lang="en-US" sz="40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40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Pendapatan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(</a:t>
            </a:r>
            <a:r>
              <a:rPr lang="en-US" sz="40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bayaran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40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faktor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)</a:t>
            </a:r>
            <a:endParaRPr lang="en-MY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EE37A-1E3E-4D74-6A67-B759B5DAE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600" noProof="0" dirty="0"/>
              <a:t>Pendapatan negara dihitung </a:t>
            </a:r>
            <a:r>
              <a:rPr lang="ms-MY" sz="3600" noProof="0" dirty="0" err="1"/>
              <a:t>dgn</a:t>
            </a:r>
            <a:r>
              <a:rPr lang="ms-MY" sz="3600" noProof="0" dirty="0"/>
              <a:t> menjumlahkan semua pendapatan faktor pengeluaran di sesebuah negara</a:t>
            </a:r>
          </a:p>
          <a:p>
            <a:pPr marL="617538" indent="-617538" algn="just">
              <a:buFont typeface="Wingdings" panose="05000000000000000000" pitchFamily="2" charset="2"/>
              <a:buChar char="q"/>
            </a:pPr>
            <a:endParaRPr lang="ms-MY" sz="3600" noProof="0" dirty="0"/>
          </a:p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600" noProof="0" dirty="0"/>
              <a:t>Pendapatan negara </a:t>
            </a:r>
            <a:r>
              <a:rPr lang="ms-MY" sz="3600" noProof="0" dirty="0" err="1"/>
              <a:t>yg</a:t>
            </a:r>
            <a:r>
              <a:rPr lang="ms-MY" sz="3600" noProof="0" dirty="0"/>
              <a:t> diperolehi ialah KNB </a:t>
            </a:r>
            <a:r>
              <a:rPr lang="ms-MY" sz="3600" noProof="0" dirty="0" err="1"/>
              <a:t>kf</a:t>
            </a:r>
            <a:r>
              <a:rPr lang="ms-MY" sz="3600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838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690-3588-267C-C948-E45F1A155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861" y="204413"/>
            <a:ext cx="10058400" cy="6521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Samb…</a:t>
            </a:r>
            <a:endParaRPr lang="en-MY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C11300-C9DC-44F1-34D0-BCD2130A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213069"/>
              </p:ext>
            </p:extLst>
          </p:nvPr>
        </p:nvGraphicFramePr>
        <p:xfrm>
          <a:off x="265471" y="801693"/>
          <a:ext cx="11680724" cy="601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298">
                  <a:extLst>
                    <a:ext uri="{9D8B030D-6E8A-4147-A177-3AD203B41FA5}">
                      <a16:colId xmlns:a16="http://schemas.microsoft.com/office/drawing/2014/main" val="2225051417"/>
                    </a:ext>
                  </a:extLst>
                </a:gridCol>
                <a:gridCol w="2829822">
                  <a:extLst>
                    <a:ext uri="{9D8B030D-6E8A-4147-A177-3AD203B41FA5}">
                      <a16:colId xmlns:a16="http://schemas.microsoft.com/office/drawing/2014/main" val="2883673772"/>
                    </a:ext>
                  </a:extLst>
                </a:gridCol>
                <a:gridCol w="7917604">
                  <a:extLst>
                    <a:ext uri="{9D8B030D-6E8A-4147-A177-3AD203B41FA5}">
                      <a16:colId xmlns:a16="http://schemas.microsoft.com/office/drawing/2014/main" val="1888657869"/>
                    </a:ext>
                  </a:extLst>
                </a:gridCol>
              </a:tblGrid>
              <a:tr h="778912">
                <a:tc>
                  <a:txBody>
                    <a:bodyPr/>
                    <a:lstStyle/>
                    <a:p>
                      <a:r>
                        <a:rPr lang="en-US" sz="2000" dirty="0"/>
                        <a:t>Bil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Pendapatan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faktor</a:t>
                      </a:r>
                      <a:r>
                        <a:rPr lang="en-US" sz="2000" dirty="0"/>
                        <a:t> 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Penarangan</a:t>
                      </a:r>
                      <a:r>
                        <a:rPr lang="en-US" sz="2000" dirty="0"/>
                        <a:t> 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549834"/>
                  </a:ext>
                </a:extLst>
              </a:tr>
              <a:tr h="778912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Sewa 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 pemilik tanah dan aset tetap lain seperti kilang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515773"/>
                  </a:ext>
                </a:extLst>
              </a:tr>
              <a:tr h="778912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Upah dan </a:t>
                      </a:r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gaji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(U)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buruh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kerana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menyumbang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fizikal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mental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pengeluaran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725434"/>
                  </a:ext>
                </a:extLst>
              </a:tr>
              <a:tr h="1327633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Bunga </a:t>
                      </a:r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bersih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oleh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pemilik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modal.</a:t>
                      </a:r>
                    </a:p>
                    <a:p>
                      <a:pPr algn="just"/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Bunga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bersih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bunga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kasar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bunga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pinjaman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pengguna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bunga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pinjaman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kerajaan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411785"/>
                  </a:ext>
                </a:extLst>
              </a:tr>
              <a:tr h="1327633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Keuntungan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syarikat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(U)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Jum.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keuntungan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diperolehi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oleh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syarikat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usahawan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Keuntungan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syarikat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  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untung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diagihkan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dividen</a:t>
                      </a:r>
                      <a:r>
                        <a:rPr lang="en-US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untung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diagihkan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(modal </a:t>
                      </a:r>
                      <a:r>
                        <a:rPr lang="en-US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tertahan</a:t>
                      </a:r>
                      <a:r>
                        <a:rPr lang="en-US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cukai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keuntungan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syarikat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392441"/>
                  </a:ext>
                </a:extLst>
              </a:tr>
              <a:tr h="1021256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persendirian</a:t>
                      </a: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(PPP)</a:t>
                      </a:r>
                      <a:endParaRPr lang="en-MY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diperoleh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pemilik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persendirian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pemilik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restoran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penjaja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MY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peruncit</a:t>
                      </a:r>
                      <a:r>
                        <a:rPr lang="en-MY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517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37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35C27-0684-7214-2046-C076AA25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KANDUNGAN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0666E-2C07-1F25-9F93-7A19E5CEC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423214" cy="4050792"/>
          </a:xfrm>
        </p:spPr>
        <p:txBody>
          <a:bodyPr>
            <a:norm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ms-MY" sz="3600" noProof="0" dirty="0"/>
              <a:t>MAKSUD PENDAPATAN NEGARA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ms-MY" sz="3600" dirty="0"/>
              <a:t>KONSEP PENDAPATAN NEGARA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ms-MY" sz="3600" noProof="0" dirty="0"/>
              <a:t>KAEDAH PENGIRAAN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ms-MY" sz="3600" dirty="0"/>
              <a:t>MASALAH PENGIRAAN PENDAPATAN NEGARA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ms-MY" sz="3600" noProof="0" dirty="0"/>
              <a:t>KEGUNAAN PENDAPATAN NEGARA   </a:t>
            </a:r>
          </a:p>
        </p:txBody>
      </p:sp>
    </p:spTree>
    <p:extLst>
      <p:ext uri="{BB962C8B-B14F-4D97-AF65-F5344CB8AC3E}">
        <p14:creationId xmlns:p14="http://schemas.microsoft.com/office/powerpoint/2010/main" val="439270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95A0-875B-0A43-6EA2-470903E2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09132"/>
            <a:ext cx="10058400" cy="55333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Kaedah</a:t>
            </a:r>
            <a:r>
              <a:rPr lang="en-US" dirty="0"/>
              <a:t> </a:t>
            </a:r>
            <a:r>
              <a:rPr lang="en-US" dirty="0" err="1"/>
              <a:t>pengiraan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negara</a:t>
            </a:r>
            <a:endParaRPr lang="en-MY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5E3FE0C-6F84-6743-FAD2-A7463A2A5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291296"/>
              </p:ext>
            </p:extLst>
          </p:nvPr>
        </p:nvGraphicFramePr>
        <p:xfrm>
          <a:off x="222422" y="1189224"/>
          <a:ext cx="11689491" cy="5064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6497">
                  <a:extLst>
                    <a:ext uri="{9D8B030D-6E8A-4147-A177-3AD203B41FA5}">
                      <a16:colId xmlns:a16="http://schemas.microsoft.com/office/drawing/2014/main" val="84451372"/>
                    </a:ext>
                  </a:extLst>
                </a:gridCol>
                <a:gridCol w="3896497">
                  <a:extLst>
                    <a:ext uri="{9D8B030D-6E8A-4147-A177-3AD203B41FA5}">
                      <a16:colId xmlns:a16="http://schemas.microsoft.com/office/drawing/2014/main" val="2399470141"/>
                    </a:ext>
                  </a:extLst>
                </a:gridCol>
                <a:gridCol w="3896497">
                  <a:extLst>
                    <a:ext uri="{9D8B030D-6E8A-4147-A177-3AD203B41FA5}">
                      <a16:colId xmlns:a16="http://schemas.microsoft.com/office/drawing/2014/main" val="2660684423"/>
                    </a:ext>
                  </a:extLst>
                </a:gridCol>
              </a:tblGrid>
              <a:tr h="468813">
                <a:tc>
                  <a:txBody>
                    <a:bodyPr/>
                    <a:lstStyle/>
                    <a:p>
                      <a:r>
                        <a:rPr lang="en-US" sz="2400" dirty="0"/>
                        <a:t>KAEDAH PERBELANJAAN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KAEDAH KELUARAN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KAEDAH PENDAPATAN 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708280"/>
                  </a:ext>
                </a:extLst>
              </a:tr>
              <a:tr h="468813">
                <a:tc>
                  <a:txBody>
                    <a:bodyPr/>
                    <a:lstStyle/>
                    <a:p>
                      <a:r>
                        <a:rPr lang="en-US" sz="2400" dirty="0" err="1"/>
                        <a:t>Perbelanjaan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pengguna</a:t>
                      </a:r>
                      <a:r>
                        <a:rPr lang="en-US" sz="2400" dirty="0"/>
                        <a:t> (C)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 1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(S1)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Sewa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514087"/>
                  </a:ext>
                </a:extLst>
              </a:tr>
              <a:tr h="468813">
                <a:tc>
                  <a:txBody>
                    <a:bodyPr/>
                    <a:lstStyle/>
                    <a:p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Pelaburan</a:t>
                      </a:r>
                      <a:r>
                        <a:rPr lang="en-US" sz="2400" dirty="0"/>
                        <a:t> (I)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Sektor 2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(S2)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Upah dan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gaji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(U)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429696"/>
                  </a:ext>
                </a:extLst>
              </a:tr>
              <a:tr h="468813">
                <a:tc>
                  <a:txBody>
                    <a:bodyPr/>
                    <a:lstStyle/>
                    <a:p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Perubahan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Stok 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(∆I)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Sektor 3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(S3)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Bunga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bersih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617418"/>
                  </a:ext>
                </a:extLst>
              </a:tr>
              <a:tr h="468813"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Perbelanjaan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kerajaan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     </a:t>
                      </a:r>
                      <a:r>
                        <a:rPr lang="en-US" sz="2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bayaran</a:t>
                      </a:r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bank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Keuntungan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syarikat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56614"/>
                  </a:ext>
                </a:extLst>
              </a:tr>
              <a:tr h="468813"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Eksport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bersih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(X-M)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  </a:t>
                      </a:r>
                      <a:r>
                        <a:rPr lang="en-US" sz="2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cukai</a:t>
                      </a:r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import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persendirian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MY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(PPP)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330944"/>
                  </a:ext>
                </a:extLst>
              </a:tr>
              <a:tr h="46881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KDNK hp</a:t>
                      </a:r>
                      <a:endParaRPr lang="en-MY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KDNK hp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KNB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kf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486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645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A753-F4F0-1D22-198E-4F3A4A55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75757"/>
          </a:xfrm>
        </p:spPr>
        <p:txBody>
          <a:bodyPr>
            <a:normAutofit/>
          </a:bodyPr>
          <a:lstStyle/>
          <a:p>
            <a:pPr algn="ctr"/>
            <a:r>
              <a:rPr lang="en-US" sz="40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KONSEP PENDAPATAN</a:t>
            </a:r>
            <a:endParaRPr lang="en-MY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8A474-BDDC-4A80-A016-3A39120B5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MY" sz="4400" dirty="0" err="1"/>
              <a:t>Pendapatan</a:t>
            </a:r>
            <a:r>
              <a:rPr lang="en-MY" sz="4400" dirty="0"/>
              <a:t> </a:t>
            </a:r>
            <a:r>
              <a:rPr lang="en-MY" sz="4400" dirty="0" err="1"/>
              <a:t>Persendirian</a:t>
            </a:r>
            <a:r>
              <a:rPr lang="en-MY" sz="4400" dirty="0"/>
              <a:t> (Y)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4400" dirty="0" err="1"/>
              <a:t>Pendapatan</a:t>
            </a:r>
            <a:r>
              <a:rPr lang="en-MY" sz="4400" dirty="0"/>
              <a:t> </a:t>
            </a:r>
            <a:r>
              <a:rPr lang="en-MY" sz="4400" dirty="0" err="1"/>
              <a:t>boleh</a:t>
            </a:r>
            <a:r>
              <a:rPr lang="en-MY" sz="4400" dirty="0"/>
              <a:t> </a:t>
            </a:r>
            <a:r>
              <a:rPr lang="en-MY" sz="4400" dirty="0" err="1"/>
              <a:t>guna</a:t>
            </a:r>
            <a:r>
              <a:rPr lang="en-MY" sz="4400" dirty="0"/>
              <a:t> (Yd)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4400" dirty="0" err="1"/>
              <a:t>Pendapatan</a:t>
            </a:r>
            <a:r>
              <a:rPr lang="en-MY" sz="4400" dirty="0"/>
              <a:t> per </a:t>
            </a:r>
            <a:r>
              <a:rPr lang="en-MY" sz="4400" dirty="0" err="1"/>
              <a:t>kapita</a:t>
            </a:r>
            <a:endParaRPr lang="en-MY" sz="4400" dirty="0"/>
          </a:p>
        </p:txBody>
      </p:sp>
    </p:spTree>
    <p:extLst>
      <p:ext uri="{BB962C8B-B14F-4D97-AF65-F5344CB8AC3E}">
        <p14:creationId xmlns:p14="http://schemas.microsoft.com/office/powerpoint/2010/main" val="3462054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4E669-F222-1626-4CFD-2A8698E0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25184"/>
          </a:xfrm>
        </p:spPr>
        <p:txBody>
          <a:bodyPr>
            <a:normAutofit/>
          </a:bodyPr>
          <a:lstStyle/>
          <a:p>
            <a:pPr algn="ctr"/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1.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</a:t>
            </a:r>
            <a:r>
              <a:rPr lang="en-US" sz="40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Pendapatan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40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Persendirian</a:t>
            </a:r>
            <a:r>
              <a:rPr lang="en-US" sz="40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US" sz="40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(Y)</a:t>
            </a:r>
            <a:endParaRPr lang="en-MY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3298F-808A-AC98-C347-564C47A26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11" y="1606378"/>
            <a:ext cx="11096367" cy="4565822"/>
          </a:xfrm>
        </p:spPr>
        <p:txBody>
          <a:bodyPr>
            <a:normAutofit/>
          </a:bodyPr>
          <a:lstStyle/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200" noProof="0" dirty="0"/>
              <a:t>Jumlah pendapatan </a:t>
            </a:r>
            <a:r>
              <a:rPr lang="ms-MY" sz="3200" noProof="0" dirty="0" err="1"/>
              <a:t>yg</a:t>
            </a:r>
            <a:r>
              <a:rPr lang="ms-MY" sz="3200" noProof="0" dirty="0"/>
              <a:t> diterima oleh semua individu di sesebuah negara dalam tempoh setahun tanpa mengambil kira sama pendapatan produktif atau tidak produktif.</a:t>
            </a:r>
          </a:p>
          <a:p>
            <a:pPr marL="617538" indent="-617538" algn="just">
              <a:buFont typeface="Wingdings" panose="05000000000000000000" pitchFamily="2" charset="2"/>
              <a:buChar char="q"/>
            </a:pPr>
            <a:endParaRPr lang="ms-MY" sz="3200" noProof="0" dirty="0"/>
          </a:p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200" noProof="0" dirty="0"/>
              <a:t>PP = PN + bayaran pindahan + bunga atas pinjaman   kerajaan + bunga atas pinjaman pengguna – untung tidak dibahagikan – cukai keuntungan syarikat – caruman </a:t>
            </a:r>
            <a:r>
              <a:rPr lang="ms-MY" sz="3200" noProof="0" dirty="0" err="1"/>
              <a:t>kwsp</a:t>
            </a:r>
            <a:endParaRPr lang="ms-MY" sz="3200" noProof="0" dirty="0"/>
          </a:p>
        </p:txBody>
      </p:sp>
    </p:spTree>
    <p:extLst>
      <p:ext uri="{BB962C8B-B14F-4D97-AF65-F5344CB8AC3E}">
        <p14:creationId xmlns:p14="http://schemas.microsoft.com/office/powerpoint/2010/main" val="2648603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F395-4A13-8B92-E71D-86599BB9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24038"/>
          </a:xfrm>
        </p:spPr>
        <p:txBody>
          <a:bodyPr/>
          <a:lstStyle/>
          <a:p>
            <a:pPr algn="ctr"/>
            <a:r>
              <a:rPr lang="en-U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2.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</a:t>
            </a:r>
            <a:r>
              <a:rPr lang="en-US" sz="32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Pendapatan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boleh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guna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(Yd)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8D20D-F904-7470-D100-9C425B5A8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11" y="1408670"/>
            <a:ext cx="11121081" cy="4763530"/>
          </a:xfrm>
        </p:spPr>
        <p:txBody>
          <a:bodyPr>
            <a:normAutofit fontScale="92500"/>
          </a:bodyPr>
          <a:lstStyle/>
          <a:p>
            <a:pPr marL="815975" indent="-815975" algn="just">
              <a:buNone/>
            </a:pPr>
            <a:endParaRPr lang="ms-MY" sz="4000" noProof="0" dirty="0"/>
          </a:p>
          <a:p>
            <a:pPr marL="815975" indent="-815975" algn="just">
              <a:buFont typeface="Wingdings" panose="05000000000000000000" pitchFamily="2" charset="2"/>
              <a:buChar char="q"/>
            </a:pPr>
            <a:r>
              <a:rPr lang="ms-MY" sz="4000" noProof="0" dirty="0"/>
              <a:t>Pendapatan persendirian yang boleh dibelanjakan ke atas barang dan perkhidmatan atau ditabungkan setelah ditolak cukai pendapatan.</a:t>
            </a:r>
          </a:p>
          <a:p>
            <a:pPr marL="815975" indent="-815975" algn="just">
              <a:buFont typeface="Wingdings" panose="05000000000000000000" pitchFamily="2" charset="2"/>
              <a:buChar char="q"/>
            </a:pPr>
            <a:endParaRPr lang="ms-MY" sz="4000" noProof="0" dirty="0"/>
          </a:p>
          <a:p>
            <a:pPr marL="815975" indent="-815975" algn="just">
              <a:buFont typeface="Wingdings" panose="05000000000000000000" pitchFamily="2" charset="2"/>
              <a:buChar char="q"/>
            </a:pPr>
            <a:r>
              <a:rPr lang="ms-MY" sz="4000" noProof="0" dirty="0"/>
              <a:t>PBG (</a:t>
            </a:r>
            <a:r>
              <a:rPr lang="ms-MY" sz="4000" noProof="0" dirty="0" err="1"/>
              <a:t>Yd</a:t>
            </a:r>
            <a:r>
              <a:rPr lang="ms-MY" sz="4000" noProof="0" dirty="0"/>
              <a:t>) = pendapatan persendirian – cukai pendapatan – bayaran insurans – zakat</a:t>
            </a:r>
          </a:p>
        </p:txBody>
      </p:sp>
    </p:spTree>
    <p:extLst>
      <p:ext uri="{BB962C8B-B14F-4D97-AF65-F5344CB8AC3E}">
        <p14:creationId xmlns:p14="http://schemas.microsoft.com/office/powerpoint/2010/main" val="1764460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0B19-B4EC-B19B-BFE0-B3667A28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73465"/>
          </a:xfrm>
        </p:spPr>
        <p:txBody>
          <a:bodyPr>
            <a:normAutofit fontScale="90000"/>
          </a:bodyPr>
          <a:lstStyle/>
          <a:p>
            <a:r>
              <a:rPr lang="en-MY" dirty="0"/>
              <a:t>3.      </a:t>
            </a:r>
            <a:r>
              <a:rPr lang="en-MY" dirty="0" err="1"/>
              <a:t>Pendapatan</a:t>
            </a:r>
            <a:r>
              <a:rPr lang="en-MY" dirty="0"/>
              <a:t> per </a:t>
            </a:r>
            <a:r>
              <a:rPr lang="en-MY" dirty="0" err="1"/>
              <a:t>kapita</a:t>
            </a:r>
            <a:br>
              <a:rPr lang="en-MY" dirty="0"/>
            </a:b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54969-D477-5162-8DFD-B4C2E0366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16" y="1136822"/>
            <a:ext cx="11467070" cy="5035378"/>
          </a:xfrm>
        </p:spPr>
        <p:txBody>
          <a:bodyPr>
            <a:normAutofit/>
          </a:bodyPr>
          <a:lstStyle/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600" noProof="0" dirty="0"/>
              <a:t>Pendapatan purata setiap penduduk di sesebuah negara untuk tempoh setahun.</a:t>
            </a:r>
          </a:p>
          <a:p>
            <a:pPr marL="617538" indent="-617538" algn="just">
              <a:buFont typeface="Wingdings" panose="05000000000000000000" pitchFamily="2" charset="2"/>
              <a:buChar char="q"/>
            </a:pPr>
            <a:r>
              <a:rPr lang="ms-MY" sz="3600" noProof="0" dirty="0"/>
              <a:t>digunakan untuk mengukur taraf hidup sesebuah Negara.</a:t>
            </a:r>
          </a:p>
          <a:p>
            <a:pPr marL="0" indent="0" algn="just">
              <a:buNone/>
            </a:pPr>
            <a:endParaRPr lang="en-MY" sz="3600" dirty="0"/>
          </a:p>
          <a:p>
            <a:pPr marL="0" indent="0" algn="just">
              <a:buNone/>
            </a:pPr>
            <a:r>
              <a:rPr lang="en-MY" sz="3600" dirty="0"/>
              <a:t>           </a:t>
            </a:r>
            <a:r>
              <a:rPr lang="en-MY" sz="3600" dirty="0" err="1"/>
              <a:t>Pendapatan</a:t>
            </a:r>
            <a:r>
              <a:rPr lang="en-MY" sz="3600" dirty="0"/>
              <a:t> </a:t>
            </a:r>
            <a:r>
              <a:rPr lang="en-MY" sz="3600" dirty="0" err="1"/>
              <a:t>benar</a:t>
            </a:r>
            <a:r>
              <a:rPr lang="en-MY" sz="3600" dirty="0"/>
              <a:t> per </a:t>
            </a:r>
            <a:r>
              <a:rPr lang="en-MY" sz="3600" dirty="0" err="1"/>
              <a:t>kapita</a:t>
            </a:r>
            <a:r>
              <a:rPr lang="en-MY" sz="3600" dirty="0"/>
              <a:t>:</a:t>
            </a:r>
          </a:p>
          <a:p>
            <a:pPr marL="0" indent="0" algn="just">
              <a:buNone/>
            </a:pPr>
            <a:r>
              <a:rPr lang="en-MY" sz="3600" dirty="0"/>
              <a:t>                 = </a:t>
            </a:r>
            <a:r>
              <a:rPr lang="en-MY" sz="3600" dirty="0" err="1"/>
              <a:t>Pendapatan</a:t>
            </a:r>
            <a:r>
              <a:rPr lang="en-MY" sz="3600" dirty="0"/>
              <a:t> negara </a:t>
            </a:r>
            <a:r>
              <a:rPr lang="en-MY" sz="3600" dirty="0" err="1"/>
              <a:t>benar</a:t>
            </a:r>
            <a:endParaRPr lang="en-MY" sz="3600" dirty="0"/>
          </a:p>
          <a:p>
            <a:pPr marL="0" indent="0" algn="just">
              <a:buNone/>
            </a:pPr>
            <a:r>
              <a:rPr lang="en-MY" sz="3600" dirty="0"/>
              <a:t>                        </a:t>
            </a:r>
            <a:r>
              <a:rPr lang="en-MY" sz="3600" dirty="0" err="1"/>
              <a:t>Jumlah</a:t>
            </a:r>
            <a:r>
              <a:rPr lang="en-MY" sz="3600" dirty="0"/>
              <a:t> </a:t>
            </a:r>
            <a:r>
              <a:rPr lang="en-MY" sz="3600" dirty="0" err="1"/>
              <a:t>penduduk</a:t>
            </a:r>
            <a:endParaRPr lang="en-MY" sz="36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A7DE03-5A1F-AA4B-30F0-A2CB5FB66E6F}"/>
              </a:ext>
            </a:extLst>
          </p:cNvPr>
          <p:cNvCxnSpPr/>
          <p:nvPr/>
        </p:nvCxnSpPr>
        <p:spPr>
          <a:xfrm>
            <a:off x="2932386" y="5312979"/>
            <a:ext cx="49976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45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8ED21-9977-DF61-1147-440037586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68882"/>
          </a:xfrm>
        </p:spPr>
        <p:txBody>
          <a:bodyPr>
            <a:normAutofit/>
          </a:bodyPr>
          <a:lstStyle/>
          <a:p>
            <a:pPr algn="ctr"/>
            <a:r>
              <a:rPr lang="ms-MY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MASALAH PENGIRAAN PENDAPATAN NEGARA</a:t>
            </a:r>
            <a:endParaRPr lang="en-MY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756D2-98E5-4015-A660-0C41D43CE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693" y="2121408"/>
            <a:ext cx="10824518" cy="4050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MY" sz="3200" dirty="0"/>
              <a:t>1.     Masalah </a:t>
            </a:r>
            <a:r>
              <a:rPr lang="en-MY" sz="3200" dirty="0" err="1"/>
              <a:t>pengumpulan</a:t>
            </a:r>
            <a:r>
              <a:rPr lang="en-MY" sz="3200" dirty="0"/>
              <a:t> data</a:t>
            </a:r>
          </a:p>
          <a:p>
            <a:pPr marL="0" indent="0" algn="just">
              <a:buNone/>
            </a:pPr>
            <a:r>
              <a:rPr lang="en-MY" sz="3200" dirty="0"/>
              <a:t>2.     Masalah </a:t>
            </a:r>
            <a:r>
              <a:rPr lang="en-MY" sz="3200" dirty="0" err="1"/>
              <a:t>pengiraan</a:t>
            </a:r>
            <a:r>
              <a:rPr lang="en-MY" sz="3200" dirty="0"/>
              <a:t> dua kali</a:t>
            </a:r>
          </a:p>
          <a:p>
            <a:pPr marL="0" indent="0" algn="just">
              <a:buNone/>
            </a:pPr>
            <a:r>
              <a:rPr lang="en-MY" sz="3200" dirty="0"/>
              <a:t>3.     Masalah </a:t>
            </a:r>
            <a:r>
              <a:rPr lang="en-MY" sz="3200" dirty="0" err="1"/>
              <a:t>barang</a:t>
            </a:r>
            <a:r>
              <a:rPr lang="en-MY" sz="3200" dirty="0"/>
              <a:t> dan </a:t>
            </a:r>
            <a:r>
              <a:rPr lang="en-MY" sz="3200" dirty="0" err="1"/>
              <a:t>perkhidmatan</a:t>
            </a:r>
            <a:r>
              <a:rPr lang="en-MY" sz="3200" dirty="0"/>
              <a:t> </a:t>
            </a:r>
            <a:r>
              <a:rPr lang="en-MY" sz="3200" dirty="0" err="1"/>
              <a:t>tidak</a:t>
            </a:r>
            <a:r>
              <a:rPr lang="en-MY" sz="3200" dirty="0"/>
              <a:t> </a:t>
            </a:r>
            <a:r>
              <a:rPr lang="en-MY" sz="3200" dirty="0" err="1"/>
              <a:t>dipasarkan</a:t>
            </a:r>
            <a:endParaRPr lang="en-MY" sz="3200" dirty="0"/>
          </a:p>
          <a:p>
            <a:pPr marL="0" indent="0" algn="just">
              <a:buNone/>
            </a:pPr>
            <a:r>
              <a:rPr lang="en-MY" sz="3200" dirty="0"/>
              <a:t>4.     Masalah </a:t>
            </a:r>
            <a:r>
              <a:rPr lang="en-MY" sz="3200" dirty="0" err="1"/>
              <a:t>perubahan</a:t>
            </a:r>
            <a:r>
              <a:rPr lang="en-MY" sz="3200" dirty="0"/>
              <a:t> </a:t>
            </a:r>
            <a:r>
              <a:rPr lang="en-MY" sz="3200" dirty="0" err="1"/>
              <a:t>harga</a:t>
            </a:r>
            <a:endParaRPr lang="en-MY" sz="3200" dirty="0"/>
          </a:p>
          <a:p>
            <a:pPr marL="0" indent="0" algn="just">
              <a:buNone/>
            </a:pPr>
            <a:r>
              <a:rPr lang="en-MY" sz="3200" dirty="0"/>
              <a:t>5.     Masalah </a:t>
            </a:r>
            <a:r>
              <a:rPr lang="en-MY" sz="3200" dirty="0" err="1"/>
              <a:t>aktiviti</a:t>
            </a:r>
            <a:r>
              <a:rPr lang="en-MY" sz="3200" dirty="0"/>
              <a:t> haram</a:t>
            </a:r>
          </a:p>
          <a:p>
            <a:pPr marL="0" indent="0" algn="just">
              <a:buNone/>
            </a:pPr>
            <a:r>
              <a:rPr lang="en-MY" sz="3200" dirty="0"/>
              <a:t>6.     Masalah </a:t>
            </a:r>
            <a:r>
              <a:rPr lang="en-MY" sz="3200" dirty="0" err="1"/>
              <a:t>pengiraan</a:t>
            </a:r>
            <a:r>
              <a:rPr lang="en-MY" sz="3200" dirty="0"/>
              <a:t> </a:t>
            </a:r>
            <a:r>
              <a:rPr lang="en-MY" sz="3200" dirty="0" err="1"/>
              <a:t>susut</a:t>
            </a:r>
            <a:r>
              <a:rPr lang="en-MY" sz="3200" dirty="0"/>
              <a:t> </a:t>
            </a:r>
            <a:r>
              <a:rPr lang="en-MY" sz="3200" dirty="0" err="1"/>
              <a:t>nilai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2262216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8149E-CA45-4E1B-C6E3-3A77C9EFA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88346" cy="914400"/>
          </a:xfrm>
        </p:spPr>
        <p:txBody>
          <a:bodyPr>
            <a:normAutofit/>
          </a:bodyPr>
          <a:lstStyle/>
          <a:p>
            <a:pPr algn="ctr"/>
            <a:r>
              <a:rPr lang="ms-MY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MASALAH PENGIRAAN PENDAPATAN NEGARA</a:t>
            </a:r>
            <a:endParaRPr lang="en-MY" sz="8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60A9C4-009B-7C7C-2972-DD4B95D3E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15518"/>
              </p:ext>
            </p:extLst>
          </p:nvPr>
        </p:nvGraphicFramePr>
        <p:xfrm>
          <a:off x="345990" y="914399"/>
          <a:ext cx="11442356" cy="5619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772">
                  <a:extLst>
                    <a:ext uri="{9D8B030D-6E8A-4147-A177-3AD203B41FA5}">
                      <a16:colId xmlns:a16="http://schemas.microsoft.com/office/drawing/2014/main" val="2341217350"/>
                    </a:ext>
                  </a:extLst>
                </a:gridCol>
                <a:gridCol w="8748584">
                  <a:extLst>
                    <a:ext uri="{9D8B030D-6E8A-4147-A177-3AD203B41FA5}">
                      <a16:colId xmlns:a16="http://schemas.microsoft.com/office/drawing/2014/main" val="3367951110"/>
                    </a:ext>
                  </a:extLst>
                </a:gridCol>
              </a:tblGrid>
              <a:tr h="670771">
                <a:tc>
                  <a:txBody>
                    <a:bodyPr/>
                    <a:lstStyle/>
                    <a:p>
                      <a:r>
                        <a:rPr lang="en-US" dirty="0"/>
                        <a:t>MASALAH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HURAIAN 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15830"/>
                  </a:ext>
                </a:extLst>
              </a:tr>
              <a:tr h="1312831">
                <a:tc>
                  <a:txBody>
                    <a:bodyPr/>
                    <a:lstStyle/>
                    <a:p>
                      <a:r>
                        <a:rPr lang="en-MY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 </a:t>
                      </a:r>
                      <a:r>
                        <a:rPr lang="en-MY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pengumpulan</a:t>
                      </a:r>
                      <a:r>
                        <a:rPr lang="en-MY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data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Maklumat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diberikan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lengkap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disimpan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sistematik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Berlaku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negara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petani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menyimpan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rekod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dikeluarkan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045979"/>
                  </a:ext>
                </a:extLst>
              </a:tr>
              <a:tr h="1312831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Masalah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pengiraan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dua kali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Berlaku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sukar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membezakan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perantaraan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tepung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pembuat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roti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merupakan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perantaraan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manakala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rumah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merupakan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65284"/>
                  </a:ext>
                </a:extLst>
              </a:tr>
              <a:tr h="1312831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Masalah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dipasarkan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Hanya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mengambil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dipasarkan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sahaja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pembayaran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wang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diambil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kira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walaupun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produktif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pertanian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kegunaan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sendiri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47359"/>
                  </a:ext>
                </a:extLst>
              </a:tr>
              <a:tr h="1009870">
                <a:tc>
                  <a:txBody>
                    <a:bodyPr/>
                    <a:lstStyle/>
                    <a:p>
                      <a:r>
                        <a:rPr lang="en-MY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 </a:t>
                      </a:r>
                      <a:r>
                        <a:rPr lang="en-MY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perubahan</a:t>
                      </a:r>
                      <a:r>
                        <a:rPr lang="en-MY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MY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harga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Harga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berbeza-beza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tempat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sesebuah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negara</a:t>
                      </a:r>
                    </a:p>
                    <a:p>
                      <a:pPr marL="354013" indent="-354013" algn="just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Menimbulkan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kesulitan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menentukan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harga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utk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mengira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sumbangan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sesuatu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731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989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01CB-2AF3-E9D6-A52A-C4E79CC1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1284"/>
            <a:ext cx="10058400" cy="444516"/>
          </a:xfrm>
        </p:spPr>
        <p:txBody>
          <a:bodyPr>
            <a:normAutofit fontScale="90000"/>
          </a:bodyPr>
          <a:lstStyle/>
          <a:p>
            <a:r>
              <a:rPr lang="en-US" dirty="0"/>
              <a:t>SAMB…</a:t>
            </a:r>
            <a:endParaRPr lang="en-MY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7399DC-FB4D-83C2-B4DD-C82D927C8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660494"/>
              </p:ext>
            </p:extLst>
          </p:nvPr>
        </p:nvGraphicFramePr>
        <p:xfrm>
          <a:off x="345990" y="914399"/>
          <a:ext cx="11442356" cy="4877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772">
                  <a:extLst>
                    <a:ext uri="{9D8B030D-6E8A-4147-A177-3AD203B41FA5}">
                      <a16:colId xmlns:a16="http://schemas.microsoft.com/office/drawing/2014/main" val="2341217350"/>
                    </a:ext>
                  </a:extLst>
                </a:gridCol>
                <a:gridCol w="8748584">
                  <a:extLst>
                    <a:ext uri="{9D8B030D-6E8A-4147-A177-3AD203B41FA5}">
                      <a16:colId xmlns:a16="http://schemas.microsoft.com/office/drawing/2014/main" val="3367951110"/>
                    </a:ext>
                  </a:extLst>
                </a:gridCol>
              </a:tblGrid>
              <a:tr h="670771">
                <a:tc>
                  <a:txBody>
                    <a:bodyPr/>
                    <a:lstStyle/>
                    <a:p>
                      <a:r>
                        <a:rPr lang="en-US" sz="2400" dirty="0"/>
                        <a:t>MASALAH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HURAIAN 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15830"/>
                  </a:ext>
                </a:extLst>
              </a:tr>
              <a:tr h="1249695">
                <a:tc>
                  <a:txBody>
                    <a:bodyPr/>
                    <a:lstStyle/>
                    <a:p>
                      <a:pPr algn="just"/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 </a:t>
                      </a:r>
                      <a:r>
                        <a:rPr lang="en-MY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aktiviti</a:t>
                      </a:r>
                      <a:r>
                        <a:rPr lang="en-MY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haram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2913" indent="-442913"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Sesetengah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aktiviti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haram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perjudian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pelacuran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merupakan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produktif</a:t>
                      </a:r>
                      <a:r>
                        <a:rPr lang="en-US" sz="24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2913" indent="-442913"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Tidak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diambil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kira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kerana 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disisi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undang-undang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2913" indent="-442913"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  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Tetapi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sesetengah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negara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disisi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undang2.</a:t>
                      </a:r>
                    </a:p>
                    <a:p>
                      <a:pPr algn="just"/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045979"/>
                  </a:ext>
                </a:extLst>
              </a:tr>
              <a:tr h="1312831">
                <a:tc>
                  <a:txBody>
                    <a:bodyPr/>
                    <a:lstStyle/>
                    <a:p>
                      <a:pPr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pengiraan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susut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endParaRPr 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br>
                        <a:rPr lang="en-US" sz="2400" dirty="0"/>
                      </a:b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2913" indent="-442913"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Kadar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susut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sukar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kerana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kadar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susut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berbeza-beza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Kaedah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pengiraan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susut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berbeza</a:t>
                      </a:r>
                      <a:endParaRPr lang="en-US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      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Cth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susut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bg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jentera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bangunan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kediaman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54013" indent="-354013" algn="just"/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65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36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96CE-5D77-A21D-A348-8B0BB96C4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26330"/>
          </a:xfrm>
        </p:spPr>
        <p:txBody>
          <a:bodyPr>
            <a:normAutofit/>
          </a:bodyPr>
          <a:lstStyle/>
          <a:p>
            <a:pPr algn="ctr"/>
            <a:r>
              <a:rPr lang="ms-MY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KEGUNAAN PENDAPATAN NEGARA</a:t>
            </a:r>
            <a:endParaRPr lang="en-MY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180EA-D1ED-7063-6944-222F8602E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5" y="1581665"/>
            <a:ext cx="11121080" cy="4791703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MY" sz="3200" dirty="0"/>
              <a:t>Alat </a:t>
            </a:r>
            <a:r>
              <a:rPr lang="en-MY" sz="3200" dirty="0" err="1"/>
              <a:t>pengukur</a:t>
            </a:r>
            <a:r>
              <a:rPr lang="en-MY" sz="3200" dirty="0"/>
              <a:t> </a:t>
            </a:r>
            <a:r>
              <a:rPr lang="en-MY" sz="3200" dirty="0" err="1"/>
              <a:t>kadar</a:t>
            </a:r>
            <a:r>
              <a:rPr lang="en-MY" sz="3200" dirty="0"/>
              <a:t> </a:t>
            </a:r>
            <a:r>
              <a:rPr lang="en-MY" sz="3200" dirty="0" err="1"/>
              <a:t>pertumbuhan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endParaRPr lang="en-MY" sz="3200" dirty="0"/>
          </a:p>
          <a:p>
            <a:pPr marL="457200" indent="-457200" algn="just">
              <a:buFont typeface="+mj-lt"/>
              <a:buAutoNum type="arabicPeriod"/>
            </a:pPr>
            <a:r>
              <a:rPr lang="en-MY" sz="3200" dirty="0"/>
              <a:t>Alat </a:t>
            </a:r>
            <a:r>
              <a:rPr lang="en-MY" sz="3200" dirty="0" err="1"/>
              <a:t>pengukur</a:t>
            </a:r>
            <a:r>
              <a:rPr lang="en-MY" sz="3200" dirty="0"/>
              <a:t> </a:t>
            </a:r>
            <a:r>
              <a:rPr lang="en-MY" sz="3200" dirty="0" err="1"/>
              <a:t>sumbangan</a:t>
            </a:r>
            <a:r>
              <a:rPr lang="en-MY" sz="3200" dirty="0"/>
              <a:t> </a:t>
            </a:r>
            <a:r>
              <a:rPr lang="en-MY" sz="3200" dirty="0" err="1"/>
              <a:t>keluaran</a:t>
            </a:r>
            <a:r>
              <a:rPr lang="en-MY" sz="3200" dirty="0"/>
              <a:t> </a:t>
            </a:r>
            <a:r>
              <a:rPr lang="en-MY" sz="3200" dirty="0" err="1"/>
              <a:t>pelbagai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endParaRPr lang="en-MY" sz="3200" dirty="0"/>
          </a:p>
          <a:p>
            <a:pPr marL="457200" indent="-457200" algn="just">
              <a:buFont typeface="+mj-lt"/>
              <a:buAutoNum type="arabicPeriod"/>
            </a:pPr>
            <a:r>
              <a:rPr lang="en-MY" sz="3200" dirty="0"/>
              <a:t>Asas </a:t>
            </a:r>
            <a:r>
              <a:rPr lang="en-MY" sz="3200" dirty="0" err="1"/>
              <a:t>membuat</a:t>
            </a:r>
            <a:r>
              <a:rPr lang="en-MY" sz="3200" dirty="0"/>
              <a:t> </a:t>
            </a:r>
            <a:r>
              <a:rPr lang="en-MY" sz="3200" dirty="0" err="1"/>
              <a:t>perancangan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endParaRPr lang="en-MY" sz="3200" dirty="0"/>
          </a:p>
          <a:p>
            <a:pPr marL="457200" indent="-457200" algn="just">
              <a:buFont typeface="+mj-lt"/>
              <a:buAutoNum type="arabicPeriod"/>
            </a:pPr>
            <a:r>
              <a:rPr lang="en-MY" sz="3200" dirty="0"/>
              <a:t>Alat </a:t>
            </a:r>
            <a:r>
              <a:rPr lang="en-MY" sz="3200" dirty="0" err="1"/>
              <a:t>petunjuk</a:t>
            </a:r>
            <a:r>
              <a:rPr lang="en-MY" sz="3200" dirty="0"/>
              <a:t> </a:t>
            </a:r>
            <a:r>
              <a:rPr lang="en-MY" sz="3200" dirty="0" err="1"/>
              <a:t>perubahan</a:t>
            </a:r>
            <a:r>
              <a:rPr lang="en-MY" sz="3200" dirty="0"/>
              <a:t> </a:t>
            </a:r>
            <a:r>
              <a:rPr lang="en-MY" sz="3200" dirty="0" err="1"/>
              <a:t>struktur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endParaRPr lang="en-MY" sz="3200" dirty="0"/>
          </a:p>
          <a:p>
            <a:pPr marL="457200" indent="-457200" algn="just">
              <a:buFont typeface="+mj-lt"/>
              <a:buAutoNum type="arabicPeriod"/>
            </a:pPr>
            <a:r>
              <a:rPr lang="en-MY" sz="3200" dirty="0"/>
              <a:t>Alat </a:t>
            </a:r>
            <a:r>
              <a:rPr lang="en-MY" sz="3200" dirty="0" err="1"/>
              <a:t>perbandingan</a:t>
            </a:r>
            <a:r>
              <a:rPr lang="en-MY" sz="3200" dirty="0"/>
              <a:t> </a:t>
            </a:r>
            <a:r>
              <a:rPr lang="en-MY" sz="3200" dirty="0" err="1"/>
              <a:t>taraf</a:t>
            </a:r>
            <a:r>
              <a:rPr lang="en-MY" sz="3200" dirty="0"/>
              <a:t> </a:t>
            </a:r>
            <a:r>
              <a:rPr lang="en-MY" sz="3200" dirty="0" err="1"/>
              <a:t>hidup</a:t>
            </a:r>
            <a:r>
              <a:rPr lang="en-MY" sz="3200" dirty="0"/>
              <a:t> </a:t>
            </a:r>
            <a:r>
              <a:rPr lang="en-MY" sz="3200" dirty="0" err="1"/>
              <a:t>antara</a:t>
            </a:r>
            <a:r>
              <a:rPr lang="en-MY" sz="3200" dirty="0"/>
              <a:t> masa dan negara</a:t>
            </a:r>
          </a:p>
        </p:txBody>
      </p:sp>
    </p:spTree>
    <p:extLst>
      <p:ext uri="{BB962C8B-B14F-4D97-AF65-F5344CB8AC3E}">
        <p14:creationId xmlns:p14="http://schemas.microsoft.com/office/powerpoint/2010/main" val="20344185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718E4-DE84-4891-29BF-E78DCB685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3208"/>
            <a:ext cx="10058400" cy="8141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1.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Alat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pengukur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kadar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pertumbuhan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ekonomi</a:t>
            </a:r>
            <a:endParaRPr lang="en-MY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ACCAC-3350-F355-7B17-8EF6A8FF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8" y="1334530"/>
            <a:ext cx="11145794" cy="4837670"/>
          </a:xfrm>
        </p:spPr>
        <p:txBody>
          <a:bodyPr>
            <a:normAutofit/>
          </a:bodyPr>
          <a:lstStyle/>
          <a:p>
            <a:pPr marL="715963" indent="-715963" algn="just">
              <a:buNone/>
            </a:pPr>
            <a:r>
              <a:rPr lang="en-MY" sz="3200" dirty="0"/>
              <a:t>•   KPE </a:t>
            </a:r>
            <a:r>
              <a:rPr lang="en-MY" sz="3200" dirty="0" err="1"/>
              <a:t>ialah</a:t>
            </a:r>
            <a:r>
              <a:rPr lang="en-MY" sz="3200" dirty="0"/>
              <a:t> </a:t>
            </a:r>
            <a:r>
              <a:rPr lang="en-MY" sz="3200" dirty="0" err="1"/>
              <a:t>mengukur</a:t>
            </a:r>
            <a:r>
              <a:rPr lang="en-MY" sz="3200" dirty="0"/>
              <a:t> </a:t>
            </a:r>
            <a:r>
              <a:rPr lang="en-MY" sz="3200" dirty="0" err="1"/>
              <a:t>peratus</a:t>
            </a:r>
            <a:r>
              <a:rPr lang="en-MY" sz="3200" dirty="0"/>
              <a:t> </a:t>
            </a:r>
            <a:r>
              <a:rPr lang="en-MY" sz="3200" dirty="0" err="1"/>
              <a:t>pertumbuhan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r>
              <a:rPr lang="en-MY" sz="3200" dirty="0"/>
              <a:t> </a:t>
            </a:r>
            <a:r>
              <a:rPr lang="en-MY" sz="3200" dirty="0" err="1"/>
              <a:t>berbanding</a:t>
            </a:r>
            <a:r>
              <a:rPr lang="en-MY" sz="3200" dirty="0"/>
              <a:t> </a:t>
            </a:r>
            <a:r>
              <a:rPr lang="en-MY" sz="3200" dirty="0" err="1"/>
              <a:t>tahun</a:t>
            </a:r>
            <a:r>
              <a:rPr lang="en-MY" sz="3200" dirty="0"/>
              <a:t> </a:t>
            </a:r>
            <a:r>
              <a:rPr lang="en-MY" sz="3200" dirty="0" err="1"/>
              <a:t>sebelumnya</a:t>
            </a:r>
            <a:r>
              <a:rPr lang="en-MY" sz="3200" dirty="0"/>
              <a:t>.</a:t>
            </a:r>
          </a:p>
          <a:p>
            <a:pPr marL="0" indent="0" algn="just">
              <a:buNone/>
            </a:pPr>
            <a:endParaRPr lang="en-MY" sz="3200" dirty="0"/>
          </a:p>
          <a:p>
            <a:pPr marL="0" indent="0" algn="just">
              <a:buNone/>
            </a:pPr>
            <a:r>
              <a:rPr lang="en-MY" sz="3200" dirty="0"/>
              <a:t>		KPE = KDNK</a:t>
            </a:r>
            <a:r>
              <a:rPr lang="en-MY" dirty="0"/>
              <a:t>1</a:t>
            </a:r>
            <a:r>
              <a:rPr lang="en-MY" sz="3200" dirty="0"/>
              <a:t> – KDNK</a:t>
            </a:r>
            <a:r>
              <a:rPr lang="en-MY" sz="1800" dirty="0"/>
              <a:t>0</a:t>
            </a:r>
            <a:r>
              <a:rPr lang="en-MY" sz="3200" dirty="0"/>
              <a:t> X 100</a:t>
            </a:r>
          </a:p>
          <a:p>
            <a:pPr marL="0" indent="0" algn="just">
              <a:buNone/>
            </a:pPr>
            <a:r>
              <a:rPr lang="en-MY" sz="3200" dirty="0"/>
              <a:t>                            	   KDNK</a:t>
            </a:r>
            <a:r>
              <a:rPr lang="en-MY" dirty="0"/>
              <a:t>0</a:t>
            </a:r>
          </a:p>
          <a:p>
            <a:pPr marL="0" indent="0" algn="just">
              <a:buNone/>
            </a:pPr>
            <a:endParaRPr lang="en-MY" sz="3200" dirty="0"/>
          </a:p>
          <a:p>
            <a:pPr marL="0" indent="0" algn="just">
              <a:buNone/>
            </a:pPr>
            <a:r>
              <a:rPr lang="en-MY" sz="3200" dirty="0"/>
              <a:t>•      KPE </a:t>
            </a:r>
            <a:r>
              <a:rPr lang="en-MY" sz="3200" dirty="0" err="1"/>
              <a:t>bernilai</a:t>
            </a:r>
            <a:r>
              <a:rPr lang="en-MY" sz="3200" dirty="0"/>
              <a:t> </a:t>
            </a:r>
            <a:r>
              <a:rPr lang="en-MY" sz="3200" dirty="0" err="1"/>
              <a:t>positif</a:t>
            </a:r>
            <a:r>
              <a:rPr lang="en-MY" sz="3200" dirty="0"/>
              <a:t>, </a:t>
            </a:r>
            <a:r>
              <a:rPr lang="en-MY" sz="3200" dirty="0" err="1"/>
              <a:t>berlaku</a:t>
            </a:r>
            <a:r>
              <a:rPr lang="en-MY" sz="3200" dirty="0"/>
              <a:t> </a:t>
            </a:r>
            <a:r>
              <a:rPr lang="en-MY" sz="3200" dirty="0" err="1"/>
              <a:t>pertumbuhan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endParaRPr lang="en-MY" sz="3200" dirty="0"/>
          </a:p>
          <a:p>
            <a:pPr marL="0" indent="0" algn="just">
              <a:buNone/>
            </a:pPr>
            <a:r>
              <a:rPr lang="en-MY" sz="3200" dirty="0"/>
              <a:t>•      KPE </a:t>
            </a:r>
            <a:r>
              <a:rPr lang="en-MY" sz="3200" dirty="0" err="1"/>
              <a:t>bernilai</a:t>
            </a:r>
            <a:r>
              <a:rPr lang="en-MY" sz="3200" dirty="0"/>
              <a:t> </a:t>
            </a:r>
            <a:r>
              <a:rPr lang="en-MY" sz="3200" dirty="0" err="1"/>
              <a:t>negetif</a:t>
            </a:r>
            <a:r>
              <a:rPr lang="en-MY" sz="3200" dirty="0"/>
              <a:t>, </a:t>
            </a:r>
            <a:r>
              <a:rPr lang="en-MY" sz="3200" dirty="0" err="1"/>
              <a:t>berlaku</a:t>
            </a:r>
            <a:r>
              <a:rPr lang="en-MY" sz="3200" dirty="0"/>
              <a:t> </a:t>
            </a:r>
            <a:r>
              <a:rPr lang="en-MY" sz="3200" dirty="0" err="1"/>
              <a:t>kemelesetam</a:t>
            </a:r>
            <a:r>
              <a:rPr lang="en-MY" sz="3200" dirty="0"/>
              <a:t> </a:t>
            </a:r>
            <a:r>
              <a:rPr lang="en-MY" sz="3200" dirty="0" err="1"/>
              <a:t>ekonomi</a:t>
            </a:r>
            <a:endParaRPr lang="en-MY" sz="32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8181015-C5F2-22E9-1893-979AAEB44F72}"/>
              </a:ext>
            </a:extLst>
          </p:cNvPr>
          <p:cNvCxnSpPr/>
          <p:nvPr/>
        </p:nvCxnSpPr>
        <p:spPr>
          <a:xfrm>
            <a:off x="3819832" y="3554361"/>
            <a:ext cx="28464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53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C1D5-0DB0-4BC3-1D56-C93E70BC6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s-MY" sz="36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MAKSUD PENDAPATAN NEGARA</a:t>
            </a:r>
            <a:endParaRPr lang="en-MY" sz="8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99CCB-117A-4807-5A60-551B382DF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25488" indent="-725488" algn="just">
              <a:buFont typeface="Wingdings" panose="05000000000000000000" pitchFamily="2" charset="2"/>
              <a:buChar char="v"/>
            </a:pPr>
            <a:r>
              <a:rPr lang="ms-MY" sz="3600" noProof="0" dirty="0"/>
              <a:t>Jumlah nilai barang akhir dan perkhidmatan yang dikeluarkan oleh sesebuah negara dalam tempoh masa setahun.</a:t>
            </a:r>
          </a:p>
          <a:p>
            <a:pPr marL="725488" indent="-725488" algn="just">
              <a:buFont typeface="Wingdings" panose="05000000000000000000" pitchFamily="2" charset="2"/>
              <a:buChar char="v"/>
            </a:pPr>
            <a:endParaRPr lang="ms-MY" sz="3600" noProof="0" dirty="0"/>
          </a:p>
          <a:p>
            <a:pPr marL="725488" indent="-725488" algn="just">
              <a:buFont typeface="Wingdings" panose="05000000000000000000" pitchFamily="2" charset="2"/>
              <a:buChar char="v"/>
            </a:pPr>
            <a:r>
              <a:rPr lang="ms-MY" sz="3600" noProof="0" dirty="0"/>
              <a:t>Pendapatan faktor yang diterima oleh sesebuah negara dalam tempoh masa setahun.</a:t>
            </a:r>
          </a:p>
        </p:txBody>
      </p:sp>
    </p:spTree>
    <p:extLst>
      <p:ext uri="{BB962C8B-B14F-4D97-AF65-F5344CB8AC3E}">
        <p14:creationId xmlns:p14="http://schemas.microsoft.com/office/powerpoint/2010/main" val="1837401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A61B-9FE8-1CBF-7EF4-6E706F67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51044"/>
          </a:xfrm>
        </p:spPr>
        <p:txBody>
          <a:bodyPr>
            <a:normAutofit/>
          </a:bodyPr>
          <a:lstStyle/>
          <a:p>
            <a:pPr algn="ctr"/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2.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Alat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pengukur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sumbangan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keluaran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pelbagai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sektor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ekonomi</a:t>
            </a:r>
            <a:endParaRPr lang="en-MY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2E858-5D9F-B421-4ABA-4658F4CC8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57" y="2121408"/>
            <a:ext cx="11417643" cy="4050792"/>
          </a:xfrm>
        </p:spPr>
        <p:txBody>
          <a:bodyPr>
            <a:normAutofit fontScale="92500" lnSpcReduction="10000"/>
          </a:bodyPr>
          <a:lstStyle/>
          <a:p>
            <a:pPr marL="989013" indent="-989013" algn="just">
              <a:buNone/>
            </a:pPr>
            <a:r>
              <a:rPr lang="en-MY" sz="3200" dirty="0"/>
              <a:t>•      </a:t>
            </a:r>
            <a:r>
              <a:rPr lang="en-MY" sz="3200" dirty="0" err="1"/>
              <a:t>Mengikut</a:t>
            </a:r>
            <a:r>
              <a:rPr lang="en-MY" sz="3200" dirty="0"/>
              <a:t> </a:t>
            </a:r>
            <a:r>
              <a:rPr lang="en-MY" sz="3200" dirty="0" err="1"/>
              <a:t>kaedah</a:t>
            </a:r>
            <a:r>
              <a:rPr lang="en-MY" sz="3200" dirty="0"/>
              <a:t> </a:t>
            </a:r>
            <a:r>
              <a:rPr lang="en-MY" sz="3200" dirty="0" err="1"/>
              <a:t>keluaran</a:t>
            </a:r>
            <a:r>
              <a:rPr lang="en-MY" sz="3200" dirty="0"/>
              <a:t>, </a:t>
            </a:r>
            <a:r>
              <a:rPr lang="en-MY" sz="3200" dirty="0" err="1"/>
              <a:t>nilai</a:t>
            </a:r>
            <a:r>
              <a:rPr lang="en-MY" sz="3200" dirty="0"/>
              <a:t> </a:t>
            </a:r>
            <a:r>
              <a:rPr lang="en-MY" sz="3200" dirty="0" err="1"/>
              <a:t>keluaran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r>
              <a:rPr lang="en-MY" sz="3200" dirty="0"/>
              <a:t> </a:t>
            </a:r>
            <a:r>
              <a:rPr lang="en-MY" sz="3200" dirty="0" err="1"/>
              <a:t>pertama</a:t>
            </a:r>
            <a:r>
              <a:rPr lang="en-MY" sz="3200" dirty="0"/>
              <a:t>, </a:t>
            </a:r>
            <a:r>
              <a:rPr lang="en-MY" sz="3200" dirty="0" err="1"/>
              <a:t>sektor</a:t>
            </a:r>
            <a:r>
              <a:rPr lang="en-MY" sz="3200" dirty="0"/>
              <a:t> </a:t>
            </a:r>
            <a:r>
              <a:rPr lang="en-MY" sz="3200" dirty="0" err="1"/>
              <a:t>kedua</a:t>
            </a:r>
            <a:r>
              <a:rPr lang="en-MY" sz="3200" dirty="0"/>
              <a:t> dan </a:t>
            </a:r>
            <a:r>
              <a:rPr lang="en-MY" sz="3200" dirty="0" err="1"/>
              <a:t>sektor</a:t>
            </a:r>
            <a:r>
              <a:rPr lang="en-MY" sz="3200" dirty="0"/>
              <a:t> </a:t>
            </a:r>
            <a:r>
              <a:rPr lang="en-MY" sz="3200" dirty="0" err="1"/>
              <a:t>ketiga</a:t>
            </a:r>
            <a:r>
              <a:rPr lang="en-MY" sz="3200" dirty="0"/>
              <a:t> </a:t>
            </a:r>
            <a:r>
              <a:rPr lang="en-MY" sz="3200" dirty="0" err="1"/>
              <a:t>dapat</a:t>
            </a:r>
            <a:r>
              <a:rPr lang="en-MY" sz="3200" dirty="0"/>
              <a:t> </a:t>
            </a:r>
            <a:r>
              <a:rPr lang="en-MY" sz="3200" dirty="0" err="1"/>
              <a:t>dihitung</a:t>
            </a:r>
            <a:r>
              <a:rPr lang="en-MY" sz="3200" dirty="0"/>
              <a:t>.</a:t>
            </a:r>
          </a:p>
          <a:p>
            <a:pPr marL="0" indent="0" algn="just">
              <a:buNone/>
            </a:pPr>
            <a:endParaRPr lang="en-MY" sz="3200" dirty="0"/>
          </a:p>
          <a:p>
            <a:pPr marL="0" indent="0" algn="just">
              <a:buNone/>
            </a:pPr>
            <a:r>
              <a:rPr lang="en-MY" sz="3200" dirty="0"/>
              <a:t>•       % </a:t>
            </a:r>
            <a:r>
              <a:rPr lang="en-MY" sz="3200" dirty="0" err="1"/>
              <a:t>smbgn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r>
              <a:rPr lang="en-MY" sz="3200" dirty="0"/>
              <a:t> = Nilai </a:t>
            </a:r>
            <a:r>
              <a:rPr lang="en-MY" sz="3200" dirty="0" err="1"/>
              <a:t>keluaran</a:t>
            </a:r>
            <a:r>
              <a:rPr lang="en-MY" sz="3200" dirty="0"/>
              <a:t> </a:t>
            </a:r>
            <a:r>
              <a:rPr lang="en-MY" sz="3200" dirty="0" err="1"/>
              <a:t>setiap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r>
              <a:rPr lang="en-MY" sz="3200" dirty="0"/>
              <a:t>  X 100</a:t>
            </a:r>
          </a:p>
          <a:p>
            <a:pPr marL="0" indent="0" algn="just">
              <a:buNone/>
            </a:pPr>
            <a:r>
              <a:rPr lang="en-MY" sz="3200" dirty="0"/>
              <a:t>                                           Nilai </a:t>
            </a:r>
            <a:r>
              <a:rPr lang="en-MY" sz="3200" dirty="0" err="1"/>
              <a:t>keluaran</a:t>
            </a:r>
            <a:r>
              <a:rPr lang="en-MY" sz="3200" dirty="0"/>
              <a:t> </a:t>
            </a:r>
            <a:r>
              <a:rPr lang="en-MY" sz="3200" dirty="0" err="1"/>
              <a:t>semua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endParaRPr lang="en-MY" sz="3200" dirty="0"/>
          </a:p>
          <a:p>
            <a:pPr marL="0" indent="0" algn="just">
              <a:buNone/>
            </a:pPr>
            <a:endParaRPr lang="en-MY" sz="3200" dirty="0"/>
          </a:p>
          <a:p>
            <a:pPr marL="889000" indent="-889000" algn="just">
              <a:buNone/>
            </a:pPr>
            <a:r>
              <a:rPr lang="en-MY" sz="3200" dirty="0"/>
              <a:t>•       </a:t>
            </a:r>
            <a:r>
              <a:rPr lang="en-MY" sz="3200" dirty="0" err="1"/>
              <a:t>Berdasarkan</a:t>
            </a:r>
            <a:r>
              <a:rPr lang="en-MY" sz="3200" dirty="0"/>
              <a:t> % </a:t>
            </a:r>
            <a:r>
              <a:rPr lang="en-MY" sz="3200" dirty="0" err="1"/>
              <a:t>sumbangan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r>
              <a:rPr lang="en-MY" sz="3200" dirty="0"/>
              <a:t> </a:t>
            </a:r>
            <a:r>
              <a:rPr lang="en-MY" sz="3200" dirty="0" err="1"/>
              <a:t>dpt</a:t>
            </a:r>
            <a:r>
              <a:rPr lang="en-MY" sz="3200" dirty="0"/>
              <a:t> </a:t>
            </a:r>
            <a:r>
              <a:rPr lang="en-MY" sz="3200" dirty="0" err="1"/>
              <a:t>menentukan</a:t>
            </a:r>
            <a:r>
              <a:rPr lang="en-MY" sz="3200" dirty="0"/>
              <a:t> </a:t>
            </a:r>
            <a:r>
              <a:rPr lang="en-MY" sz="3200" dirty="0" err="1"/>
              <a:t>prestasi</a:t>
            </a:r>
            <a:r>
              <a:rPr lang="en-MY" sz="3200" dirty="0"/>
              <a:t> dan </a:t>
            </a:r>
            <a:r>
              <a:rPr lang="en-MY" sz="3200" dirty="0" err="1"/>
              <a:t>kepentingan</a:t>
            </a:r>
            <a:r>
              <a:rPr lang="en-MY" sz="3200" dirty="0"/>
              <a:t> </a:t>
            </a:r>
            <a:r>
              <a:rPr lang="en-MY" sz="3200" dirty="0" err="1"/>
              <a:t>setiap</a:t>
            </a:r>
            <a:r>
              <a:rPr lang="en-MY" sz="3200" dirty="0"/>
              <a:t> </a:t>
            </a:r>
            <a:r>
              <a:rPr lang="en-MY" sz="3200" dirty="0" err="1"/>
              <a:t>sektor</a:t>
            </a:r>
            <a:r>
              <a:rPr lang="en-MY" sz="3200" dirty="0"/>
              <a:t> </a:t>
            </a:r>
            <a:r>
              <a:rPr lang="en-MY" sz="3200" dirty="0" err="1"/>
              <a:t>kpd</a:t>
            </a:r>
            <a:r>
              <a:rPr lang="en-MY" sz="3200" dirty="0"/>
              <a:t> </a:t>
            </a:r>
            <a:r>
              <a:rPr lang="en-MY" sz="3200" dirty="0" err="1"/>
              <a:t>pembangunan</a:t>
            </a:r>
            <a:r>
              <a:rPr lang="en-MY" sz="3200" dirty="0"/>
              <a:t> negara.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6D2A0F-18EE-11A5-0658-B2A631D3DE90}"/>
              </a:ext>
            </a:extLst>
          </p:cNvPr>
          <p:cNvCxnSpPr/>
          <p:nvPr/>
        </p:nvCxnSpPr>
        <p:spPr>
          <a:xfrm>
            <a:off x="4670854" y="3978876"/>
            <a:ext cx="4819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238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129DC-B64E-BD56-4841-54578BCF6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487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3.   Asas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membuat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perancangan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ekonomi</a:t>
            </a:r>
            <a:endParaRPr lang="en-MY" sz="8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4C437-D15F-97CF-ACCC-48644FD6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8" y="2121408"/>
            <a:ext cx="10972800" cy="4050792"/>
          </a:xfrm>
        </p:spPr>
        <p:txBody>
          <a:bodyPr/>
          <a:lstStyle/>
          <a:p>
            <a:pPr marL="889000" indent="-889000" algn="just">
              <a:buNone/>
            </a:pPr>
            <a:r>
              <a:rPr lang="en-MY" sz="3600" dirty="0"/>
              <a:t>• 	</a:t>
            </a:r>
            <a:r>
              <a:rPr lang="en-MY" sz="3600" dirty="0" err="1"/>
              <a:t>Sumber</a:t>
            </a:r>
            <a:r>
              <a:rPr lang="en-MY" sz="3600" dirty="0"/>
              <a:t> </a:t>
            </a:r>
            <a:r>
              <a:rPr lang="en-MY" sz="3600" dirty="0" err="1"/>
              <a:t>maklmat</a:t>
            </a:r>
            <a:r>
              <a:rPr lang="en-MY" sz="3600" dirty="0"/>
              <a:t> </a:t>
            </a:r>
            <a:r>
              <a:rPr lang="en-MY" sz="3600" dirty="0" err="1"/>
              <a:t>merancang</a:t>
            </a:r>
            <a:r>
              <a:rPr lang="en-MY" sz="3600" dirty="0"/>
              <a:t> </a:t>
            </a:r>
            <a:r>
              <a:rPr lang="en-MY" sz="3600" dirty="0" err="1"/>
              <a:t>dasar</a:t>
            </a:r>
            <a:r>
              <a:rPr lang="en-MY" sz="3600" dirty="0"/>
              <a:t> </a:t>
            </a:r>
            <a:r>
              <a:rPr lang="en-MY" sz="3600" dirty="0" err="1"/>
              <a:t>ekonomi</a:t>
            </a:r>
            <a:endParaRPr lang="en-MY" sz="3600" dirty="0"/>
          </a:p>
          <a:p>
            <a:pPr marL="889000" indent="-889000" algn="just">
              <a:buNone/>
            </a:pPr>
            <a:r>
              <a:rPr lang="en-MY" sz="3600" dirty="0"/>
              <a:t>•  </a:t>
            </a:r>
            <a:r>
              <a:rPr lang="en-MY" sz="3600" dirty="0" err="1"/>
              <a:t>membantu</a:t>
            </a:r>
            <a:r>
              <a:rPr lang="en-MY" sz="3600" dirty="0"/>
              <a:t> </a:t>
            </a:r>
            <a:r>
              <a:rPr lang="en-MY" sz="3600" dirty="0" err="1"/>
              <a:t>kerajaan</a:t>
            </a:r>
            <a:r>
              <a:rPr lang="en-MY" sz="3600" dirty="0"/>
              <a:t> </a:t>
            </a:r>
            <a:r>
              <a:rPr lang="en-MY" sz="3600" dirty="0" err="1"/>
              <a:t>membuat</a:t>
            </a:r>
            <a:r>
              <a:rPr lang="en-MY" sz="3600" dirty="0"/>
              <a:t> </a:t>
            </a:r>
            <a:r>
              <a:rPr lang="en-MY" sz="3600" dirty="0" err="1"/>
              <a:t>ramalan</a:t>
            </a:r>
            <a:r>
              <a:rPr lang="en-MY" sz="3600" dirty="0"/>
              <a:t> dan </a:t>
            </a:r>
            <a:r>
              <a:rPr lang="en-MY" sz="3600" dirty="0" err="1"/>
              <a:t>perancangan</a:t>
            </a:r>
            <a:r>
              <a:rPr lang="en-MY" sz="3600" dirty="0"/>
              <a:t> </a:t>
            </a:r>
            <a:r>
              <a:rPr lang="en-MY" sz="3600" dirty="0" err="1"/>
              <a:t>ekonomi</a:t>
            </a:r>
            <a:r>
              <a:rPr lang="en-MY" sz="3600" dirty="0"/>
              <a:t> di masa </a:t>
            </a:r>
            <a:r>
              <a:rPr lang="en-MY" sz="3600" dirty="0" err="1"/>
              <a:t>depan</a:t>
            </a:r>
            <a:r>
              <a:rPr lang="en-MY" sz="3600" dirty="0"/>
              <a:t> </a:t>
            </a:r>
            <a:r>
              <a:rPr lang="en-MY" sz="3600" dirty="0" err="1"/>
              <a:t>bagi</a:t>
            </a:r>
            <a:r>
              <a:rPr lang="en-MY" sz="3600" dirty="0"/>
              <a:t> </a:t>
            </a:r>
            <a:r>
              <a:rPr lang="en-MY" sz="3600" dirty="0" err="1"/>
              <a:t>meningkatkan</a:t>
            </a:r>
            <a:r>
              <a:rPr lang="en-MY" sz="3600" dirty="0"/>
              <a:t> </a:t>
            </a:r>
            <a:r>
              <a:rPr lang="en-MY" sz="3600" dirty="0" err="1"/>
              <a:t>pertumbuhan</a:t>
            </a:r>
            <a:r>
              <a:rPr lang="en-MY" sz="3600" dirty="0"/>
              <a:t> </a:t>
            </a:r>
            <a:r>
              <a:rPr lang="en-MY" sz="3600" dirty="0" err="1"/>
              <a:t>ekonomi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6326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C4173-249A-A9F9-8DAF-829A8B9B1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973" y="223781"/>
            <a:ext cx="10873945" cy="1357884"/>
          </a:xfrm>
        </p:spPr>
        <p:txBody>
          <a:bodyPr>
            <a:normAutofit/>
          </a:bodyPr>
          <a:lstStyle/>
          <a:p>
            <a:pPr algn="ctr"/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4.   Alat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petunjuk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perubahan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struktur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ekonomi</a:t>
            </a:r>
            <a:endParaRPr lang="en-MY" sz="8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8810C-B323-3E86-D31E-7D314D023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027" y="1969543"/>
            <a:ext cx="10873945" cy="4664676"/>
          </a:xfrm>
        </p:spPr>
        <p:txBody>
          <a:bodyPr>
            <a:normAutofit/>
          </a:bodyPr>
          <a:lstStyle/>
          <a:p>
            <a:pPr marL="889000" indent="-889000" algn="just">
              <a:buNone/>
            </a:pPr>
            <a:r>
              <a:rPr lang="en-MY" sz="4800" dirty="0"/>
              <a:t>• 	</a:t>
            </a:r>
            <a:r>
              <a:rPr lang="en-MY" sz="4800" dirty="0" err="1"/>
              <a:t>Mengikut</a:t>
            </a:r>
            <a:r>
              <a:rPr lang="en-MY" sz="4800" dirty="0"/>
              <a:t> </a:t>
            </a:r>
            <a:r>
              <a:rPr lang="en-MY" sz="4800" dirty="0" err="1"/>
              <a:t>kaedah</a:t>
            </a:r>
            <a:r>
              <a:rPr lang="en-MY" sz="4800" dirty="0"/>
              <a:t> </a:t>
            </a:r>
            <a:r>
              <a:rPr lang="en-MY" sz="4800" dirty="0" err="1"/>
              <a:t>keluaran</a:t>
            </a:r>
            <a:r>
              <a:rPr lang="en-MY" sz="4800" dirty="0"/>
              <a:t>, </a:t>
            </a:r>
            <a:r>
              <a:rPr lang="en-MY" sz="4800" dirty="0" err="1"/>
              <a:t>kerajaan</a:t>
            </a:r>
            <a:r>
              <a:rPr lang="en-MY" sz="4800" dirty="0"/>
              <a:t> </a:t>
            </a:r>
            <a:r>
              <a:rPr lang="en-MY" sz="4800" dirty="0" err="1"/>
              <a:t>dpt</a:t>
            </a:r>
            <a:r>
              <a:rPr lang="en-MY" sz="4800" dirty="0"/>
              <a:t> </a:t>
            </a:r>
            <a:r>
              <a:rPr lang="en-MY" sz="4800" dirty="0" err="1"/>
              <a:t>membandingkan</a:t>
            </a:r>
            <a:r>
              <a:rPr lang="en-MY" sz="4800" dirty="0"/>
              <a:t> </a:t>
            </a:r>
            <a:r>
              <a:rPr lang="en-MY" sz="4800" dirty="0" err="1"/>
              <a:t>sumbangan</a:t>
            </a:r>
            <a:r>
              <a:rPr lang="en-MY" sz="4800" dirty="0"/>
              <a:t> </a:t>
            </a:r>
            <a:r>
              <a:rPr lang="en-MY" sz="4800" dirty="0" err="1"/>
              <a:t>sektor</a:t>
            </a:r>
            <a:r>
              <a:rPr lang="en-MY" sz="4800" dirty="0"/>
              <a:t> </a:t>
            </a:r>
            <a:r>
              <a:rPr lang="en-MY" sz="4800" dirty="0" err="1"/>
              <a:t>ekonomi</a:t>
            </a:r>
            <a:endParaRPr lang="en-MY" sz="4800" dirty="0"/>
          </a:p>
          <a:p>
            <a:pPr marL="889000" indent="-889000" algn="just">
              <a:buNone/>
            </a:pPr>
            <a:r>
              <a:rPr lang="en-MY" sz="4800" dirty="0"/>
              <a:t>• Bagi </a:t>
            </a:r>
            <a:r>
              <a:rPr lang="en-MY" sz="4800" dirty="0" err="1"/>
              <a:t>menentukan</a:t>
            </a:r>
            <a:r>
              <a:rPr lang="en-MY" sz="4800" dirty="0"/>
              <a:t> </a:t>
            </a:r>
            <a:r>
              <a:rPr lang="en-MY" sz="4800" dirty="0" err="1"/>
              <a:t>kepentingan</a:t>
            </a:r>
            <a:r>
              <a:rPr lang="en-MY" sz="4800" dirty="0"/>
              <a:t> </a:t>
            </a:r>
            <a:r>
              <a:rPr lang="en-MY" sz="4800" dirty="0" err="1"/>
              <a:t>sektor</a:t>
            </a:r>
            <a:r>
              <a:rPr lang="en-MY" sz="4800" dirty="0"/>
              <a:t> </a:t>
            </a:r>
            <a:r>
              <a:rPr lang="en-MY" sz="4800" dirty="0" err="1"/>
              <a:t>ekonomi</a:t>
            </a:r>
            <a:r>
              <a:rPr lang="en-MY" sz="4800" dirty="0"/>
              <a:t> </a:t>
            </a:r>
            <a:r>
              <a:rPr lang="en-MY" sz="4800" dirty="0" err="1"/>
              <a:t>kpd</a:t>
            </a:r>
            <a:r>
              <a:rPr lang="en-MY" sz="4800" dirty="0"/>
              <a:t> </a:t>
            </a:r>
            <a:r>
              <a:rPr lang="en-MY" sz="4800" dirty="0" err="1"/>
              <a:t>pembangunan</a:t>
            </a:r>
            <a:r>
              <a:rPr lang="en-MY" sz="4800" dirty="0"/>
              <a:t> negara</a:t>
            </a:r>
          </a:p>
        </p:txBody>
      </p:sp>
    </p:spTree>
    <p:extLst>
      <p:ext uri="{BB962C8B-B14F-4D97-AF65-F5344CB8AC3E}">
        <p14:creationId xmlns:p14="http://schemas.microsoft.com/office/powerpoint/2010/main" val="28759851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2218-7C22-9E96-35B6-2DFBC864A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5.   Alat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perbandingan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taraf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hidup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antara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masa dan negara</a:t>
            </a:r>
            <a:endParaRPr lang="en-MY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CB128-20C3-7A0B-E47F-C463DEA91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271" y="1878227"/>
            <a:ext cx="11244648" cy="4769707"/>
          </a:xfrm>
        </p:spPr>
        <p:txBody>
          <a:bodyPr>
            <a:normAutofit lnSpcReduction="10000"/>
          </a:bodyPr>
          <a:lstStyle/>
          <a:p>
            <a:pPr marL="715963" indent="-715963" algn="just">
              <a:buNone/>
            </a:pPr>
            <a:r>
              <a:rPr lang="en-MY" sz="3200" dirty="0"/>
              <a:t>•    </a:t>
            </a:r>
            <a:r>
              <a:rPr lang="en-MY" sz="3200" dirty="0" err="1"/>
              <a:t>Menentukan</a:t>
            </a:r>
            <a:r>
              <a:rPr lang="en-MY" sz="3200" dirty="0"/>
              <a:t> </a:t>
            </a:r>
            <a:r>
              <a:rPr lang="en-MY" sz="3200" dirty="0" err="1"/>
              <a:t>taraf</a:t>
            </a:r>
            <a:r>
              <a:rPr lang="en-MY" sz="3200" dirty="0"/>
              <a:t> </a:t>
            </a:r>
            <a:r>
              <a:rPr lang="en-MY" sz="3200" dirty="0" err="1"/>
              <a:t>hidup</a:t>
            </a:r>
            <a:r>
              <a:rPr lang="en-MY" sz="3200" dirty="0"/>
              <a:t> rakyat </a:t>
            </a:r>
            <a:r>
              <a:rPr lang="en-MY" sz="3200" dirty="0" err="1"/>
              <a:t>sama</a:t>
            </a:r>
            <a:r>
              <a:rPr lang="en-MY" sz="3200" dirty="0"/>
              <a:t> </a:t>
            </a:r>
            <a:r>
              <a:rPr lang="en-MY" sz="3200" dirty="0" err="1"/>
              <a:t>ada</a:t>
            </a:r>
            <a:r>
              <a:rPr lang="en-MY" sz="3200" dirty="0"/>
              <a:t> </a:t>
            </a:r>
            <a:r>
              <a:rPr lang="en-MY" sz="3200" dirty="0" err="1"/>
              <a:t>meningkat</a:t>
            </a:r>
            <a:r>
              <a:rPr lang="en-MY" sz="3200" dirty="0"/>
              <a:t> </a:t>
            </a:r>
            <a:r>
              <a:rPr lang="en-MY" sz="3200" dirty="0" err="1"/>
              <a:t>atau</a:t>
            </a:r>
            <a:r>
              <a:rPr lang="en-MY" sz="3200" dirty="0"/>
              <a:t> </a:t>
            </a:r>
            <a:r>
              <a:rPr lang="en-MY" sz="3200" dirty="0" err="1"/>
              <a:t>merosot</a:t>
            </a:r>
            <a:endParaRPr lang="en-MY" sz="3200" dirty="0"/>
          </a:p>
          <a:p>
            <a:pPr marL="715963" indent="-715963" algn="just">
              <a:buNone/>
            </a:pPr>
            <a:r>
              <a:rPr lang="en-MY" sz="3200" dirty="0"/>
              <a:t>•       </a:t>
            </a:r>
            <a:r>
              <a:rPr lang="en-MY" sz="3200" dirty="0" err="1"/>
              <a:t>Pendapatan</a:t>
            </a:r>
            <a:r>
              <a:rPr lang="en-MY" sz="3200" dirty="0"/>
              <a:t> </a:t>
            </a:r>
            <a:r>
              <a:rPr lang="en-MY" sz="3200" dirty="0" err="1"/>
              <a:t>benar</a:t>
            </a:r>
            <a:r>
              <a:rPr lang="en-MY" sz="3200" dirty="0"/>
              <a:t> per </a:t>
            </a:r>
            <a:r>
              <a:rPr lang="en-MY" sz="3200" dirty="0" err="1"/>
              <a:t>kapita</a:t>
            </a:r>
            <a:r>
              <a:rPr lang="en-MY" sz="3200" dirty="0"/>
              <a:t> = PN </a:t>
            </a:r>
            <a:r>
              <a:rPr lang="en-MY" sz="3200" dirty="0" err="1"/>
              <a:t>benar</a:t>
            </a:r>
            <a:endParaRPr lang="en-MY" sz="3200" dirty="0"/>
          </a:p>
          <a:p>
            <a:pPr marL="715963" indent="-715963" algn="just">
              <a:buNone/>
            </a:pPr>
            <a:r>
              <a:rPr lang="en-MY" sz="3200" dirty="0"/>
              <a:t>                                                                 Jum. </a:t>
            </a:r>
            <a:r>
              <a:rPr lang="en-MY" sz="3200" dirty="0" err="1"/>
              <a:t>penduduk</a:t>
            </a:r>
            <a:endParaRPr lang="en-MY" sz="3200" dirty="0"/>
          </a:p>
          <a:p>
            <a:pPr marL="715963" indent="-715963" algn="just">
              <a:buNone/>
            </a:pPr>
            <a:endParaRPr lang="en-MY" sz="3200" dirty="0"/>
          </a:p>
          <a:p>
            <a:pPr marL="715963" indent="-715963" algn="just">
              <a:buNone/>
            </a:pPr>
            <a:r>
              <a:rPr lang="en-MY" sz="3200" dirty="0"/>
              <a:t>•  </a:t>
            </a:r>
            <a:r>
              <a:rPr lang="en-MY" sz="3200" dirty="0" err="1"/>
              <a:t>Pendapatan</a:t>
            </a:r>
            <a:r>
              <a:rPr lang="en-MY" sz="3200" dirty="0"/>
              <a:t> </a:t>
            </a:r>
            <a:r>
              <a:rPr lang="en-MY" sz="3200" dirty="0" err="1"/>
              <a:t>benar</a:t>
            </a:r>
            <a:r>
              <a:rPr lang="en-MY" sz="3200" dirty="0"/>
              <a:t> per </a:t>
            </a:r>
            <a:r>
              <a:rPr lang="en-MY" sz="3200" dirty="0" err="1"/>
              <a:t>kapita</a:t>
            </a:r>
            <a:r>
              <a:rPr lang="en-MY" sz="3200" dirty="0"/>
              <a:t> </a:t>
            </a:r>
            <a:r>
              <a:rPr lang="en-MY" sz="3200" dirty="0" err="1"/>
              <a:t>meningkat</a:t>
            </a:r>
            <a:r>
              <a:rPr lang="en-MY" sz="3200" dirty="0"/>
              <a:t> </a:t>
            </a:r>
            <a:r>
              <a:rPr lang="en-MY" sz="3200" dirty="0" err="1"/>
              <a:t>maka</a:t>
            </a:r>
            <a:r>
              <a:rPr lang="en-MY" sz="3200" dirty="0"/>
              <a:t> </a:t>
            </a:r>
            <a:r>
              <a:rPr lang="en-MY" sz="3200" dirty="0" err="1"/>
              <a:t>taraf</a:t>
            </a:r>
            <a:r>
              <a:rPr lang="en-MY" sz="3200" dirty="0"/>
              <a:t> </a:t>
            </a:r>
            <a:r>
              <a:rPr lang="en-MY" sz="3200" dirty="0" err="1"/>
              <a:t>hidup</a:t>
            </a:r>
            <a:r>
              <a:rPr lang="en-MY" sz="3200" dirty="0"/>
              <a:t> rakyat </a:t>
            </a:r>
            <a:r>
              <a:rPr lang="en-MY" sz="3200" dirty="0" err="1"/>
              <a:t>meningkat</a:t>
            </a:r>
            <a:r>
              <a:rPr lang="en-MY" sz="3200" dirty="0"/>
              <a:t>.</a:t>
            </a:r>
          </a:p>
          <a:p>
            <a:pPr marL="715963" indent="-715963" algn="just">
              <a:buNone/>
            </a:pPr>
            <a:r>
              <a:rPr lang="en-MY" sz="3200" dirty="0"/>
              <a:t>•   </a:t>
            </a:r>
            <a:r>
              <a:rPr lang="en-MY" sz="3200" dirty="0" err="1"/>
              <a:t>Pendapatan</a:t>
            </a:r>
            <a:r>
              <a:rPr lang="en-MY" sz="3200" dirty="0"/>
              <a:t> </a:t>
            </a:r>
            <a:r>
              <a:rPr lang="en-MY" sz="3200" dirty="0" err="1"/>
              <a:t>benar</a:t>
            </a:r>
            <a:r>
              <a:rPr lang="en-MY" sz="3200" dirty="0"/>
              <a:t> per </a:t>
            </a:r>
            <a:r>
              <a:rPr lang="en-MY" sz="3200" dirty="0" err="1"/>
              <a:t>kapita</a:t>
            </a:r>
            <a:r>
              <a:rPr lang="en-MY" sz="3200" dirty="0"/>
              <a:t> </a:t>
            </a:r>
            <a:r>
              <a:rPr lang="en-MY" sz="3200" dirty="0" err="1"/>
              <a:t>menurun</a:t>
            </a:r>
            <a:r>
              <a:rPr lang="en-MY" sz="3200" dirty="0"/>
              <a:t> </a:t>
            </a:r>
            <a:r>
              <a:rPr lang="en-MY" sz="3200" dirty="0" err="1"/>
              <a:t>maka</a:t>
            </a:r>
            <a:r>
              <a:rPr lang="en-MY" sz="3200" dirty="0"/>
              <a:t> </a:t>
            </a:r>
            <a:r>
              <a:rPr lang="en-MY" sz="3200" dirty="0" err="1"/>
              <a:t>taraf</a:t>
            </a:r>
            <a:r>
              <a:rPr lang="en-MY" sz="3200" dirty="0"/>
              <a:t> </a:t>
            </a:r>
            <a:r>
              <a:rPr lang="en-MY" sz="3200" dirty="0" err="1"/>
              <a:t>hidup</a:t>
            </a:r>
            <a:r>
              <a:rPr lang="en-MY" sz="3200" dirty="0"/>
              <a:t> rakyat </a:t>
            </a:r>
            <a:r>
              <a:rPr lang="en-MY" sz="3200" dirty="0" err="1"/>
              <a:t>menurun</a:t>
            </a:r>
            <a:r>
              <a:rPr lang="en-MY" sz="3200" dirty="0"/>
              <a:t>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378B633-E03D-427C-517C-6C2255F27341}"/>
              </a:ext>
            </a:extLst>
          </p:cNvPr>
          <p:cNvCxnSpPr/>
          <p:nvPr/>
        </p:nvCxnSpPr>
        <p:spPr>
          <a:xfrm>
            <a:off x="7265773" y="3398108"/>
            <a:ext cx="20512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9715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669D-8C09-0791-FC89-0D310FB9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0471"/>
          </a:xfrm>
        </p:spPr>
        <p:txBody>
          <a:bodyPr>
            <a:normAutofit/>
          </a:bodyPr>
          <a:lstStyle/>
          <a:p>
            <a:pPr algn="ctr"/>
            <a:r>
              <a:rPr lang="ms-MY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KELEMAHAN DATA PENDAPATAN NEGARA SEBAGAI ALAT PERBANDINGAN TARAF HIDUP</a:t>
            </a:r>
            <a:endParaRPr lang="en-MY" sz="6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A77465-C66C-CDB1-6588-5BB1FA368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225581"/>
              </p:ext>
            </p:extLst>
          </p:nvPr>
        </p:nvGraphicFramePr>
        <p:xfrm>
          <a:off x="506361" y="1496568"/>
          <a:ext cx="11179278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9639">
                  <a:extLst>
                    <a:ext uri="{9D8B030D-6E8A-4147-A177-3AD203B41FA5}">
                      <a16:colId xmlns:a16="http://schemas.microsoft.com/office/drawing/2014/main" val="3728204483"/>
                    </a:ext>
                  </a:extLst>
                </a:gridCol>
                <a:gridCol w="5589639">
                  <a:extLst>
                    <a:ext uri="{9D8B030D-6E8A-4147-A177-3AD203B41FA5}">
                      <a16:colId xmlns:a16="http://schemas.microsoft.com/office/drawing/2014/main" val="2976639912"/>
                    </a:ext>
                  </a:extLst>
                </a:gridCol>
              </a:tblGrid>
              <a:tr h="435094">
                <a:tc>
                  <a:txBody>
                    <a:bodyPr/>
                    <a:lstStyle/>
                    <a:p>
                      <a:r>
                        <a:rPr lang="ms-MY" sz="2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 MASA</a:t>
                      </a:r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s-MY" sz="2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 NEGARA</a:t>
                      </a:r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28852"/>
                  </a:ext>
                </a:extLst>
              </a:tr>
              <a:tr h="690741">
                <a:tc>
                  <a:txBody>
                    <a:bodyPr/>
                    <a:lstStyle/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1.Perubahan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harga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2.Perubahan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kualiti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barangan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3.Perubahan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agihan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4.Perubahan masa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rehat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5.Perubahan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eksternaliti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negatif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MY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1.Pebezaan kos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hidup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2.Perbezaan masa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rehat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3.Perbezaan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komposisi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keluaran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4.Perbezaan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produktif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diambil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kira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5.Perbezaan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kaedah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pengiraan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negara</a:t>
                      </a:r>
                    </a:p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6.Perbezaan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eksternaliti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negatif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4013" indent="-354013" algn="just"/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7.Perbezaan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agihan</a:t>
                      </a:r>
                      <a:r>
                        <a:rPr 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endParaRPr 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MY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503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590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A7ADD-BB2A-1FB1-46E5-C3C24D983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8658"/>
            <a:ext cx="10058400" cy="6509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Latihan </a:t>
            </a:r>
            <a:endParaRPr lang="en-MY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47D757D-7ABD-68DB-0410-63A685F9E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17535"/>
              </p:ext>
            </p:extLst>
          </p:nvPr>
        </p:nvGraphicFramePr>
        <p:xfrm>
          <a:off x="3421319" y="1581217"/>
          <a:ext cx="5349361" cy="2194560"/>
        </p:xfrm>
        <a:graphic>
          <a:graphicData uri="http://schemas.openxmlformats.org/drawingml/2006/table">
            <a:tbl>
              <a:tblPr/>
              <a:tblGrid>
                <a:gridCol w="4308404">
                  <a:extLst>
                    <a:ext uri="{9D8B030D-6E8A-4147-A177-3AD203B41FA5}">
                      <a16:colId xmlns:a16="http://schemas.microsoft.com/office/drawing/2014/main" val="2845763117"/>
                    </a:ext>
                  </a:extLst>
                </a:gridCol>
                <a:gridCol w="1040957">
                  <a:extLst>
                    <a:ext uri="{9D8B030D-6E8A-4147-A177-3AD203B41FA5}">
                      <a16:colId xmlns:a16="http://schemas.microsoft.com/office/drawing/2014/main" val="38626187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 dirty="0" err="1">
                          <a:effectLst/>
                        </a:rPr>
                        <a:t>Butiran</a:t>
                      </a:r>
                      <a:endParaRPr lang="en-MY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>
                          <a:effectLst/>
                        </a:rPr>
                        <a:t>RM juta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156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>
                          <a:effectLst/>
                        </a:rPr>
                        <a:t>Keluaran Dalam Negeri Kasar harga pasaran (KDNK hp)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>
                          <a:effectLst/>
                        </a:rPr>
                        <a:t>10 590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163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 dirty="0" err="1">
                          <a:effectLst/>
                        </a:rPr>
                        <a:t>Pendapatan</a:t>
                      </a:r>
                      <a:r>
                        <a:rPr lang="en-MY" dirty="0">
                          <a:effectLst/>
                        </a:rPr>
                        <a:t> </a:t>
                      </a:r>
                      <a:r>
                        <a:rPr lang="en-MY" dirty="0" err="1">
                          <a:effectLst/>
                        </a:rPr>
                        <a:t>faktor</a:t>
                      </a:r>
                      <a:r>
                        <a:rPr lang="en-MY" dirty="0">
                          <a:effectLst/>
                        </a:rPr>
                        <a:t> </a:t>
                      </a:r>
                      <a:r>
                        <a:rPr lang="en-MY" dirty="0" err="1">
                          <a:effectLst/>
                        </a:rPr>
                        <a:t>ke</a:t>
                      </a:r>
                      <a:r>
                        <a:rPr lang="en-MY" dirty="0">
                          <a:effectLst/>
                        </a:rPr>
                        <a:t> </a:t>
                      </a:r>
                      <a:r>
                        <a:rPr lang="en-MY" dirty="0" err="1">
                          <a:effectLst/>
                        </a:rPr>
                        <a:t>luar</a:t>
                      </a:r>
                      <a:r>
                        <a:rPr lang="en-MY" dirty="0">
                          <a:effectLst/>
                        </a:rPr>
                        <a:t> negara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 dirty="0">
                          <a:effectLst/>
                        </a:rPr>
                        <a:t>6 250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701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>
                          <a:effectLst/>
                        </a:rPr>
                        <a:t>Pendapatan faktor dari luar negara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>
                          <a:effectLst/>
                        </a:rPr>
                        <a:t>4 389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920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>
                          <a:effectLst/>
                        </a:rPr>
                        <a:t>Cukai tak langsung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>
                          <a:effectLst/>
                        </a:rPr>
                        <a:t>1 200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5960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>
                          <a:effectLst/>
                        </a:rPr>
                        <a:t>Susut nilai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>
                          <a:effectLst/>
                        </a:rPr>
                        <a:t>2 870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7663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MY">
                          <a:effectLst/>
                        </a:rPr>
                        <a:t>Subsidi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MY" dirty="0">
                          <a:effectLst/>
                        </a:rPr>
                        <a:t>2 652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870512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E87DB031-9B38-8A59-8640-58EC7C2D5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338" y="797513"/>
            <a:ext cx="1117686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30225" marR="0" lvl="0" indent="-530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Jadual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di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bawah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menunjukkan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data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pendapatan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negara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bagi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sebuah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ekonomi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530225" marR="0" lvl="0" indent="-530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alt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530225" marR="0" lvl="0" indent="-530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530225" marR="0" lvl="0" indent="-530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530225" marR="0" lvl="0" indent="-530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alt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530225" marR="0" lvl="0" indent="-530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Pendapatan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faktor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bersih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luar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negara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[2m]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Keluaran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Negara Kasar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harga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pasar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[2m]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Keluaran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Negara Kasar kos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faktor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[2m]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Keluaran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Negara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Bersih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kos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faktor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[2m]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Jelaskan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hubungan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antara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KNK hp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KNK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[5m]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28459430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5F1F-F3E4-83EF-6953-F455F24A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tamat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2DAA3-DA77-945F-3B92-88D609853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Sebarang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hubungi</a:t>
            </a:r>
            <a:r>
              <a:rPr lang="en-US" dirty="0"/>
              <a:t>: </a:t>
            </a:r>
          </a:p>
          <a:p>
            <a:pPr marL="0" indent="0" algn="ctr">
              <a:buNone/>
            </a:pPr>
            <a:r>
              <a:rPr lang="en-MY" dirty="0"/>
              <a:t>Cik </a:t>
            </a:r>
            <a:r>
              <a:rPr lang="en-MY" dirty="0" err="1"/>
              <a:t>Mashithah</a:t>
            </a:r>
            <a:r>
              <a:rPr lang="en-MY" dirty="0"/>
              <a:t> </a:t>
            </a:r>
          </a:p>
          <a:p>
            <a:pPr marL="0" indent="0" algn="ctr">
              <a:buNone/>
            </a:pPr>
            <a:r>
              <a:rPr lang="en-MY" dirty="0"/>
              <a:t>0182121729</a:t>
            </a:r>
          </a:p>
          <a:p>
            <a:pPr marL="0" indent="0" algn="ctr">
              <a:buNone/>
            </a:pPr>
            <a:r>
              <a:rPr lang="en-MY" dirty="0"/>
              <a:t>Mashithah.khalid@gmail.com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63E5D-EB13-48A0-97F7-F7D14F6AD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negara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BA13-B186-9B0F-6ACE-3391DD5A7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sz="3600" dirty="0"/>
              <a:t>KDNK DAN KNK</a:t>
            </a:r>
          </a:p>
          <a:p>
            <a:pPr marL="457200" indent="-457200" algn="just">
              <a:buAutoNum type="arabicPeriod"/>
            </a:pPr>
            <a:r>
              <a:rPr lang="en-US" sz="3600" dirty="0"/>
              <a:t>KNK HARGA PASARAN DAN KNK KOS FAKTOR</a:t>
            </a:r>
          </a:p>
          <a:p>
            <a:pPr marL="457200" indent="-457200" algn="just">
              <a:buAutoNum type="arabicPeriod"/>
            </a:pPr>
            <a:r>
              <a:rPr lang="en-US" sz="3600" dirty="0"/>
              <a:t>KNB</a:t>
            </a:r>
          </a:p>
          <a:p>
            <a:pPr marL="457200" indent="-457200" algn="just">
              <a:buAutoNum type="arabicPeriod"/>
            </a:pPr>
            <a:r>
              <a:rPr lang="en-US" sz="3600" dirty="0"/>
              <a:t>KNK NORMINAL DAN KNK BENAR (PENDAPATAN NEGARA NORMINAL DAN PENDAPATAN NEGARA BENAR)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87665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3D519-A5CE-6D88-79EF-A81B402D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5211"/>
            <a:ext cx="10058400" cy="1255383"/>
          </a:xfrm>
        </p:spPr>
        <p:txBody>
          <a:bodyPr>
            <a:normAutofit/>
          </a:bodyPr>
          <a:lstStyle/>
          <a:p>
            <a:pPr algn="ctr"/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i.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KDNK </a:t>
            </a:r>
            <a:r>
              <a:rPr lang="ms-MY" sz="4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dan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KNK</a:t>
            </a:r>
            <a:endParaRPr lang="en-MY" sz="1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99640-4D88-2D31-E98B-BADB80693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38866"/>
            <a:ext cx="10699365" cy="5220928"/>
          </a:xfrm>
        </p:spPr>
        <p:txBody>
          <a:bodyPr>
            <a:normAutofit/>
          </a:bodyPr>
          <a:lstStyle/>
          <a:p>
            <a:pPr marL="530225" indent="-53022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KDNK ialah jumlah nilai barang akhir dan perkhidmatan yang dikeluarkan dalam negara tanpa mengambil kira sama ada faktor pengeluaran milik warga negara atau bukan warganegara.</a:t>
            </a:r>
          </a:p>
          <a:p>
            <a:pPr marL="530225" indent="-53022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KNK ialah jumlah nilai barang akhir dan perkhidmatan yang dikeluarkan oleh faktor pengeluaran milik warga negara itu sahaja sama ada di dalam atau di luar negara.</a:t>
            </a:r>
          </a:p>
          <a:p>
            <a:pPr marL="530225" indent="-53022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Perbezaan antara KDNK dengan KNK ialah pendapatan faktor bersih dari luar negara (PFBLN)</a:t>
            </a:r>
          </a:p>
          <a:p>
            <a:pPr marL="0" indent="0" algn="just">
              <a:buNone/>
            </a:pPr>
            <a:endParaRPr lang="ms-MY" sz="2400" noProof="0" dirty="0"/>
          </a:p>
          <a:p>
            <a:pPr marL="530225" indent="-53022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PFBLN ialah Perbezaan antara penerimaan pendapatan faktor dari luar </a:t>
            </a:r>
            <a:r>
              <a:rPr lang="ms-MY" sz="2400" noProof="0" dirty="0" err="1"/>
              <a:t>negari</a:t>
            </a:r>
            <a:r>
              <a:rPr lang="ms-MY" sz="2400" noProof="0" dirty="0"/>
              <a:t> (PFDLN) dengan pembayaran pendapatan faktor ke luar </a:t>
            </a:r>
            <a:r>
              <a:rPr lang="ms-MY" sz="2400" noProof="0" dirty="0" err="1"/>
              <a:t>negari</a:t>
            </a:r>
            <a:r>
              <a:rPr lang="ms-MY" sz="2400" noProof="0" dirty="0"/>
              <a:t> (PFKLN)</a:t>
            </a:r>
          </a:p>
          <a:p>
            <a:pPr marL="0" indent="0" algn="just">
              <a:buNone/>
            </a:pPr>
            <a:r>
              <a:rPr lang="en-MY" sz="2400" dirty="0"/>
              <a:t>                                        </a:t>
            </a:r>
          </a:p>
          <a:p>
            <a:pPr marL="0" indent="0" algn="just">
              <a:buNone/>
            </a:pPr>
            <a:endParaRPr lang="ms-MY" sz="2400" noProof="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C210EA5-81E5-BFD2-266C-4836E2096AFB}"/>
              </a:ext>
            </a:extLst>
          </p:cNvPr>
          <p:cNvSpPr/>
          <p:nvPr/>
        </p:nvSpPr>
        <p:spPr>
          <a:xfrm>
            <a:off x="4365523" y="4203290"/>
            <a:ext cx="4159045" cy="5161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sz="1800" noProof="0" dirty="0"/>
          </a:p>
          <a:p>
            <a:pPr algn="ctr"/>
            <a:r>
              <a:rPr lang="ms-MY" sz="1800" noProof="0" dirty="0"/>
              <a:t>KNK = KDNK + PFBLN</a:t>
            </a:r>
          </a:p>
          <a:p>
            <a:pPr algn="ctr"/>
            <a:endParaRPr lang="en-MY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B72C195-09BB-62EC-9378-37B6E715BB8F}"/>
              </a:ext>
            </a:extLst>
          </p:cNvPr>
          <p:cNvSpPr/>
          <p:nvPr/>
        </p:nvSpPr>
        <p:spPr>
          <a:xfrm>
            <a:off x="4365523" y="5781368"/>
            <a:ext cx="4159045" cy="5161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800" dirty="0"/>
              <a:t>PFBLN = PFDLN - PFKLN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8825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8617-999A-EF4C-1B95-EC77D59EC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278155"/>
            <a:ext cx="10058400" cy="1137690"/>
          </a:xfrm>
        </p:spPr>
        <p:txBody>
          <a:bodyPr/>
          <a:lstStyle/>
          <a:p>
            <a:pPr algn="ctr"/>
            <a:r>
              <a:rPr lang="en-US" dirty="0"/>
              <a:t>Samb…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AEB5C-9826-4D6F-C9C4-3E3968AE1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61241"/>
            <a:ext cx="10058400" cy="49109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MY" sz="2800" dirty="0"/>
          </a:p>
          <a:p>
            <a:pPr marL="0" indent="0" algn="just">
              <a:buNone/>
            </a:pPr>
            <a:r>
              <a:rPr lang="en-MY" sz="2800" dirty="0" err="1"/>
              <a:t>Hubungan</a:t>
            </a:r>
            <a:r>
              <a:rPr lang="en-MY" sz="2800" dirty="0"/>
              <a:t> </a:t>
            </a:r>
            <a:r>
              <a:rPr lang="en-MY" sz="2800" dirty="0" err="1"/>
              <a:t>antara</a:t>
            </a:r>
            <a:r>
              <a:rPr lang="en-MY" sz="2800" dirty="0"/>
              <a:t> KDNK </a:t>
            </a:r>
            <a:r>
              <a:rPr lang="en-MY" sz="2800" dirty="0" err="1"/>
              <a:t>dengan</a:t>
            </a:r>
            <a:r>
              <a:rPr lang="en-MY" sz="2800" dirty="0"/>
              <a:t> KNK</a:t>
            </a:r>
          </a:p>
          <a:p>
            <a:pPr marL="0" indent="0" algn="just">
              <a:buNone/>
            </a:pPr>
            <a:endParaRPr lang="en-MY" sz="2800" dirty="0"/>
          </a:p>
          <a:p>
            <a:pPr marL="0" indent="0" algn="just">
              <a:buNone/>
            </a:pPr>
            <a:r>
              <a:rPr lang="en-MY" sz="2800" dirty="0"/>
              <a:t>KNK = KDNK + PFBLN</a:t>
            </a:r>
          </a:p>
          <a:p>
            <a:pPr marL="0" indent="0" algn="just">
              <a:buNone/>
            </a:pPr>
            <a:endParaRPr lang="en-MY" sz="2800" dirty="0"/>
          </a:p>
          <a:p>
            <a:pPr marL="0" indent="0" algn="just">
              <a:buNone/>
            </a:pPr>
            <a:r>
              <a:rPr lang="en-MY" sz="2800" dirty="0"/>
              <a:t>1.      </a:t>
            </a:r>
            <a:r>
              <a:rPr lang="en-MY" sz="2800" dirty="0" err="1"/>
              <a:t>Sekiranya</a:t>
            </a:r>
            <a:r>
              <a:rPr lang="en-MY" sz="2800" dirty="0"/>
              <a:t> PFBLN </a:t>
            </a:r>
            <a:r>
              <a:rPr lang="en-MY" sz="2800" dirty="0" err="1"/>
              <a:t>bernilai</a:t>
            </a:r>
            <a:r>
              <a:rPr lang="en-MY" sz="2800" dirty="0"/>
              <a:t> </a:t>
            </a:r>
            <a:r>
              <a:rPr lang="en-MY" sz="2800" dirty="0" err="1"/>
              <a:t>positif</a:t>
            </a:r>
            <a:r>
              <a:rPr lang="en-MY" sz="2800" dirty="0"/>
              <a:t> </a:t>
            </a:r>
            <a:r>
              <a:rPr lang="en-MY" sz="2800" dirty="0" err="1"/>
              <a:t>maka</a:t>
            </a:r>
            <a:r>
              <a:rPr lang="en-MY" sz="2800" dirty="0"/>
              <a:t> KNK &gt; KDNK</a:t>
            </a:r>
          </a:p>
          <a:p>
            <a:pPr marL="0" indent="0" algn="just">
              <a:buNone/>
            </a:pPr>
            <a:r>
              <a:rPr lang="en-MY" sz="2800" dirty="0"/>
              <a:t>2.      </a:t>
            </a:r>
            <a:r>
              <a:rPr lang="en-MY" sz="2800" dirty="0" err="1"/>
              <a:t>Sekiranya</a:t>
            </a:r>
            <a:r>
              <a:rPr lang="en-MY" sz="2800" dirty="0"/>
              <a:t> PFBLN </a:t>
            </a:r>
            <a:r>
              <a:rPr lang="en-MY" sz="2800" dirty="0" err="1"/>
              <a:t>bernilai</a:t>
            </a:r>
            <a:r>
              <a:rPr lang="en-MY" sz="2800" dirty="0"/>
              <a:t> </a:t>
            </a:r>
            <a:r>
              <a:rPr lang="en-MY" sz="2800" dirty="0" err="1"/>
              <a:t>negatif</a:t>
            </a:r>
            <a:r>
              <a:rPr lang="en-MY" sz="2800" dirty="0"/>
              <a:t>, </a:t>
            </a:r>
            <a:r>
              <a:rPr lang="en-MY" sz="2800" dirty="0" err="1"/>
              <a:t>maka</a:t>
            </a:r>
            <a:r>
              <a:rPr lang="en-MY" sz="2800" dirty="0"/>
              <a:t> KNK &lt; KDNK</a:t>
            </a:r>
          </a:p>
          <a:p>
            <a:pPr marL="0" indent="0" algn="just">
              <a:buNone/>
            </a:pPr>
            <a:r>
              <a:rPr lang="en-MY" sz="2800" dirty="0"/>
              <a:t>3.      </a:t>
            </a:r>
            <a:r>
              <a:rPr lang="en-MY" sz="2800" dirty="0" err="1"/>
              <a:t>Sekiranya</a:t>
            </a:r>
            <a:r>
              <a:rPr lang="en-MY" sz="2800" dirty="0"/>
              <a:t> PFBLN </a:t>
            </a:r>
            <a:r>
              <a:rPr lang="en-MY" sz="2800" dirty="0" err="1"/>
              <a:t>bernilai</a:t>
            </a:r>
            <a:r>
              <a:rPr lang="en-MY" sz="2800" dirty="0"/>
              <a:t> </a:t>
            </a:r>
            <a:r>
              <a:rPr lang="en-MY" sz="2800" dirty="0" err="1"/>
              <a:t>sifar</a:t>
            </a:r>
            <a:r>
              <a:rPr lang="en-MY" sz="2800" dirty="0"/>
              <a:t> , </a:t>
            </a:r>
            <a:r>
              <a:rPr lang="en-MY" sz="2800" dirty="0" err="1"/>
              <a:t>maka</a:t>
            </a:r>
            <a:r>
              <a:rPr lang="en-MY" sz="2800" dirty="0"/>
              <a:t> KNK = KDNK</a:t>
            </a:r>
          </a:p>
        </p:txBody>
      </p:sp>
    </p:spTree>
    <p:extLst>
      <p:ext uri="{BB962C8B-B14F-4D97-AF65-F5344CB8AC3E}">
        <p14:creationId xmlns:p14="http://schemas.microsoft.com/office/powerpoint/2010/main" val="391545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A420-858B-60F7-DEED-26F35C22B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510" y="126648"/>
            <a:ext cx="10058400" cy="724736"/>
          </a:xfrm>
        </p:spPr>
        <p:txBody>
          <a:bodyPr>
            <a:normAutofit/>
          </a:bodyPr>
          <a:lstStyle/>
          <a:p>
            <a:pPr algn="ctr"/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ii.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KNK</a:t>
            </a:r>
            <a:r>
              <a:rPr lang="ms-MY" sz="4400" b="1" dirty="0">
                <a:solidFill>
                  <a:srgbClr val="333333"/>
                </a:solidFill>
                <a:latin typeface="Georgia" panose="02040502050405020303" pitchFamily="18" charset="0"/>
              </a:rPr>
              <a:t> HP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ms-MY" sz="4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dan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KNK </a:t>
            </a:r>
            <a:r>
              <a:rPr lang="ms-MY" sz="4400" b="1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kf</a:t>
            </a:r>
            <a:endParaRPr lang="en-MY" sz="1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847FF-E39D-C939-99D0-E99CF7F55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4" y="851385"/>
            <a:ext cx="11488992" cy="5903376"/>
          </a:xfrm>
        </p:spPr>
        <p:txBody>
          <a:bodyPr>
            <a:normAutofit fontScale="92500" lnSpcReduction="10000"/>
          </a:bodyPr>
          <a:lstStyle/>
          <a:p>
            <a:pPr marL="536575" indent="-53657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KNK </a:t>
            </a:r>
            <a:r>
              <a:rPr lang="ms-MY" sz="2400" noProof="0" dirty="0" err="1"/>
              <a:t>hp</a:t>
            </a:r>
            <a:r>
              <a:rPr lang="ms-MY" sz="2400" noProof="0" dirty="0"/>
              <a:t> ialah jumlah nilai barang akhir dan perkhidmatan yang dikeluarkan oleh sesebuah negara yang dihitung berdasarkan harga pasaran.</a:t>
            </a:r>
          </a:p>
          <a:p>
            <a:pPr marL="536575" indent="-53657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KNK </a:t>
            </a:r>
            <a:r>
              <a:rPr lang="ms-MY" sz="2400" noProof="0" dirty="0" err="1"/>
              <a:t>kf</a:t>
            </a:r>
            <a:r>
              <a:rPr lang="ms-MY" sz="2400" noProof="0" dirty="0"/>
              <a:t> ialah jumlah nilai barang akhir dan perkhidmatan yang dikeluarkan oleh sesebuah negara yang dihitung berdasarkan kos faktor.</a:t>
            </a:r>
          </a:p>
          <a:p>
            <a:pPr marL="536575" indent="-53657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Cukai Tak Langsung meningkatkan KNK </a:t>
            </a:r>
            <a:r>
              <a:rPr lang="ms-MY" sz="2400" noProof="0" dirty="0" err="1"/>
              <a:t>hp</a:t>
            </a:r>
            <a:r>
              <a:rPr lang="ms-MY" sz="2400" noProof="0" dirty="0"/>
              <a:t>, Subsidi mengurangkan KNK </a:t>
            </a:r>
            <a:r>
              <a:rPr lang="ms-MY" sz="2400" noProof="0" dirty="0" err="1"/>
              <a:t>hp</a:t>
            </a:r>
            <a:endParaRPr lang="ms-MY" sz="2400" noProof="0" dirty="0"/>
          </a:p>
          <a:p>
            <a:pPr marL="536575" indent="-53657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Perbezaan antara KNK </a:t>
            </a:r>
            <a:r>
              <a:rPr lang="ms-MY" sz="2400" noProof="0" dirty="0" err="1"/>
              <a:t>hp</a:t>
            </a:r>
            <a:r>
              <a:rPr lang="ms-MY" sz="2400" noProof="0" dirty="0"/>
              <a:t> dengan KNK </a:t>
            </a:r>
            <a:r>
              <a:rPr lang="ms-MY" sz="2400" noProof="0" dirty="0" err="1"/>
              <a:t>kf</a:t>
            </a:r>
            <a:r>
              <a:rPr lang="ms-MY" sz="2400" noProof="0" dirty="0"/>
              <a:t> ialah subsidi (</a:t>
            </a:r>
            <a:r>
              <a:rPr lang="ms-MY" sz="2400" noProof="0" dirty="0" err="1"/>
              <a:t>Sb</a:t>
            </a:r>
            <a:r>
              <a:rPr lang="ms-MY" sz="2400" noProof="0" dirty="0"/>
              <a:t>) dan cukai tak langsung (CTL).</a:t>
            </a:r>
          </a:p>
          <a:p>
            <a:pPr marL="0" indent="0" algn="just">
              <a:buNone/>
            </a:pPr>
            <a:endParaRPr lang="ms-MY" sz="1800" noProof="0" dirty="0"/>
          </a:p>
          <a:p>
            <a:pPr marL="0" indent="0" algn="just">
              <a:buNone/>
            </a:pPr>
            <a:endParaRPr lang="ms-MY" sz="1800" noProof="0" dirty="0"/>
          </a:p>
          <a:p>
            <a:pPr marL="0" indent="0" algn="just">
              <a:buNone/>
            </a:pPr>
            <a:endParaRPr lang="ms-MY" sz="1800" noProof="0" dirty="0"/>
          </a:p>
          <a:p>
            <a:pPr marL="0" indent="0" algn="just">
              <a:buNone/>
            </a:pPr>
            <a:r>
              <a:rPr lang="ms-MY" sz="2400" noProof="0" dirty="0"/>
              <a:t>Hubungan antara KNK </a:t>
            </a:r>
            <a:r>
              <a:rPr lang="ms-MY" sz="2400" noProof="0" dirty="0" err="1"/>
              <a:t>hp</a:t>
            </a:r>
            <a:r>
              <a:rPr lang="ms-MY" sz="2400" noProof="0" dirty="0"/>
              <a:t> dan KNK </a:t>
            </a:r>
            <a:r>
              <a:rPr lang="ms-MY" sz="2400" noProof="0" dirty="0" err="1"/>
              <a:t>kf</a:t>
            </a:r>
            <a:endParaRPr lang="ms-MY" sz="2400" noProof="0" dirty="0"/>
          </a:p>
          <a:p>
            <a:pPr marL="0" indent="0" algn="just">
              <a:buNone/>
            </a:pPr>
            <a:r>
              <a:rPr lang="ms-MY" sz="2400" noProof="0" dirty="0"/>
              <a:t>Oleh itu,</a:t>
            </a:r>
          </a:p>
          <a:p>
            <a:pPr marL="0" indent="0" algn="just">
              <a:buNone/>
            </a:pPr>
            <a:r>
              <a:rPr lang="ms-MY" sz="2400" noProof="0" dirty="0"/>
              <a:t>1.      Sekiranya CTL &gt; </a:t>
            </a:r>
            <a:r>
              <a:rPr lang="ms-MY" sz="2400" noProof="0" dirty="0" err="1"/>
              <a:t>Sb</a:t>
            </a:r>
            <a:r>
              <a:rPr lang="ms-MY" sz="2400" noProof="0" dirty="0"/>
              <a:t> maka KNK </a:t>
            </a:r>
            <a:r>
              <a:rPr lang="ms-MY" sz="2400" noProof="0" dirty="0" err="1"/>
              <a:t>hp</a:t>
            </a:r>
            <a:r>
              <a:rPr lang="ms-MY" sz="2400" noProof="0" dirty="0"/>
              <a:t> &gt; KNK </a:t>
            </a:r>
            <a:r>
              <a:rPr lang="ms-MY" sz="2400" noProof="0" dirty="0" err="1"/>
              <a:t>kf</a:t>
            </a:r>
            <a:endParaRPr lang="ms-MY" sz="2400" noProof="0" dirty="0"/>
          </a:p>
          <a:p>
            <a:pPr marL="0" indent="0" algn="just">
              <a:buNone/>
            </a:pPr>
            <a:r>
              <a:rPr lang="ms-MY" sz="2400" noProof="0" dirty="0"/>
              <a:t>2.      Sekiranya CTL &lt; </a:t>
            </a:r>
            <a:r>
              <a:rPr lang="ms-MY" sz="2400" noProof="0" dirty="0" err="1"/>
              <a:t>Sb</a:t>
            </a:r>
            <a:r>
              <a:rPr lang="ms-MY" sz="2400" noProof="0" dirty="0"/>
              <a:t> maka KNK </a:t>
            </a:r>
            <a:r>
              <a:rPr lang="ms-MY" sz="2400" noProof="0" dirty="0" err="1"/>
              <a:t>hp</a:t>
            </a:r>
            <a:r>
              <a:rPr lang="ms-MY" sz="2400" noProof="0" dirty="0"/>
              <a:t> &lt; KNK </a:t>
            </a:r>
            <a:r>
              <a:rPr lang="ms-MY" sz="2400" noProof="0" dirty="0" err="1"/>
              <a:t>kf</a:t>
            </a:r>
            <a:endParaRPr lang="ms-MY" sz="2400" noProof="0" dirty="0"/>
          </a:p>
          <a:p>
            <a:pPr marL="0" indent="0" algn="just">
              <a:buNone/>
            </a:pPr>
            <a:r>
              <a:rPr lang="ms-MY" sz="2400" noProof="0" dirty="0"/>
              <a:t>3.      Sekiranya CTL = </a:t>
            </a:r>
            <a:r>
              <a:rPr lang="ms-MY" sz="2400" noProof="0" dirty="0" err="1"/>
              <a:t>Sb</a:t>
            </a:r>
            <a:r>
              <a:rPr lang="ms-MY" sz="2400" noProof="0" dirty="0"/>
              <a:t> maka KNK </a:t>
            </a:r>
            <a:r>
              <a:rPr lang="ms-MY" sz="2400" noProof="0" dirty="0" err="1"/>
              <a:t>hp</a:t>
            </a:r>
            <a:r>
              <a:rPr lang="ms-MY" sz="2400" noProof="0" dirty="0"/>
              <a:t> = KNK </a:t>
            </a:r>
            <a:r>
              <a:rPr lang="ms-MY" sz="2400" noProof="0" dirty="0" err="1"/>
              <a:t>kf</a:t>
            </a:r>
            <a:endParaRPr lang="ms-MY" sz="2400" noProof="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21D930-39E4-1795-A189-D760BE432994}"/>
              </a:ext>
            </a:extLst>
          </p:cNvPr>
          <p:cNvSpPr/>
          <p:nvPr/>
        </p:nvSpPr>
        <p:spPr>
          <a:xfrm>
            <a:off x="2225906" y="3538735"/>
            <a:ext cx="3377382" cy="5825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s-MY" sz="1800" noProof="0" dirty="0"/>
              <a:t>KNK </a:t>
            </a:r>
            <a:r>
              <a:rPr lang="ms-MY" sz="1800" noProof="0" dirty="0" err="1"/>
              <a:t>kf</a:t>
            </a:r>
            <a:r>
              <a:rPr lang="ms-MY" sz="1800" noProof="0" dirty="0"/>
              <a:t> = KNK </a:t>
            </a:r>
            <a:r>
              <a:rPr lang="ms-MY" sz="1800" noProof="0" dirty="0" err="1"/>
              <a:t>hp</a:t>
            </a:r>
            <a:r>
              <a:rPr lang="ms-MY" sz="1800" noProof="0" dirty="0"/>
              <a:t> </a:t>
            </a:r>
            <a:r>
              <a:rPr lang="ms-MY" dirty="0"/>
              <a:t>-</a:t>
            </a:r>
            <a:r>
              <a:rPr lang="ms-MY" sz="1800" noProof="0" dirty="0"/>
              <a:t> CTL - </a:t>
            </a:r>
            <a:r>
              <a:rPr lang="ms-MY" sz="1800" noProof="0" dirty="0" err="1"/>
              <a:t>Sb</a:t>
            </a:r>
            <a:endParaRPr lang="en-MY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1CA89F0-B737-63BE-A45F-A5D09FDBC9DB}"/>
              </a:ext>
            </a:extLst>
          </p:cNvPr>
          <p:cNvSpPr/>
          <p:nvPr/>
        </p:nvSpPr>
        <p:spPr>
          <a:xfrm>
            <a:off x="6206359" y="3538735"/>
            <a:ext cx="3377382" cy="5825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s-MY" sz="1800" noProof="0" dirty="0"/>
              <a:t>KNK </a:t>
            </a:r>
            <a:r>
              <a:rPr lang="ms-MY" sz="1800" noProof="0" dirty="0" err="1"/>
              <a:t>kf</a:t>
            </a:r>
            <a:r>
              <a:rPr lang="ms-MY" sz="1800" noProof="0" dirty="0"/>
              <a:t> = KNK </a:t>
            </a:r>
            <a:r>
              <a:rPr lang="ms-MY" sz="1800" noProof="0" dirty="0" err="1"/>
              <a:t>hp</a:t>
            </a:r>
            <a:r>
              <a:rPr lang="ms-MY" sz="1800" noProof="0" dirty="0"/>
              <a:t> – CTL + </a:t>
            </a:r>
            <a:r>
              <a:rPr lang="ms-MY" sz="1800" noProof="0" dirty="0" err="1"/>
              <a:t>Sb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2131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49710-4C02-55D6-B85C-57F50B6B3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870" y="221226"/>
            <a:ext cx="10058400" cy="533007"/>
          </a:xfrm>
        </p:spPr>
        <p:txBody>
          <a:bodyPr>
            <a:normAutofit fontScale="90000"/>
          </a:bodyPr>
          <a:lstStyle/>
          <a:p>
            <a:pPr algn="ctr"/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iii.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ms-MY" sz="4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KNB</a:t>
            </a:r>
            <a:endParaRPr lang="en-MY" sz="1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E0727-5E14-7E3D-6BAC-BDDA8DF78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677" y="1076633"/>
            <a:ext cx="11090787" cy="5619135"/>
          </a:xfrm>
        </p:spPr>
        <p:txBody>
          <a:bodyPr>
            <a:normAutofit/>
          </a:bodyPr>
          <a:lstStyle/>
          <a:p>
            <a:pPr marL="536575" indent="-53657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KNB ialah jumlah nilai barang akhir dan perkhidmatan yang dikeluarkan oleh sesebuah negara setelah ditolak susut nilai</a:t>
            </a:r>
          </a:p>
          <a:p>
            <a:pPr marL="536575" indent="-536575" algn="just">
              <a:buFont typeface="Wingdings" panose="05000000000000000000" pitchFamily="2" charset="2"/>
              <a:buChar char="q"/>
            </a:pPr>
            <a:r>
              <a:rPr lang="ms-MY" sz="2400" noProof="0" dirty="0"/>
              <a:t>Susut nilai (</a:t>
            </a:r>
            <a:r>
              <a:rPr lang="ms-MY" sz="2400" noProof="0" dirty="0" err="1"/>
              <a:t>Sn</a:t>
            </a:r>
            <a:r>
              <a:rPr lang="ms-MY" sz="2400" noProof="0" dirty="0"/>
              <a:t>) ialah kemerosotan nilai barang modal yang digunakan dalam proses pengeluaran.</a:t>
            </a:r>
          </a:p>
          <a:p>
            <a:pPr marL="0" indent="0" algn="just">
              <a:buNone/>
            </a:pPr>
            <a:endParaRPr lang="ms-MY" sz="2400" noProof="0" dirty="0"/>
          </a:p>
          <a:p>
            <a:pPr marL="0" indent="0" algn="just">
              <a:buNone/>
            </a:pPr>
            <a:r>
              <a:rPr lang="ms-MY" sz="2400" noProof="0" dirty="0"/>
              <a:t>        </a:t>
            </a:r>
          </a:p>
          <a:p>
            <a:pPr marL="0" indent="0" algn="just">
              <a:buNone/>
            </a:pPr>
            <a:r>
              <a:rPr lang="ms-MY" sz="2400" noProof="0" dirty="0"/>
              <a:t>  Rumus :</a:t>
            </a:r>
          </a:p>
          <a:p>
            <a:pPr marL="0" indent="0" algn="just">
              <a:buNone/>
            </a:pPr>
            <a:endParaRPr lang="ms-MY" sz="2400" noProof="0" dirty="0"/>
          </a:p>
          <a:p>
            <a:pPr marL="0" indent="0" algn="just">
              <a:buNone/>
            </a:pPr>
            <a:r>
              <a:rPr lang="ms-MY" sz="2400" noProof="0" dirty="0"/>
              <a:t>1.     PFBLN = PFDLN – PFKLN</a:t>
            </a:r>
          </a:p>
          <a:p>
            <a:pPr marL="0" indent="0" algn="just">
              <a:buNone/>
            </a:pPr>
            <a:r>
              <a:rPr lang="ms-MY" sz="2400" noProof="0" dirty="0"/>
              <a:t>2.     KNK </a:t>
            </a:r>
            <a:r>
              <a:rPr lang="ms-MY" sz="2400" noProof="0" dirty="0" err="1"/>
              <a:t>hp</a:t>
            </a:r>
            <a:r>
              <a:rPr lang="ms-MY" sz="2400" noProof="0" dirty="0"/>
              <a:t> = KDNK </a:t>
            </a:r>
            <a:r>
              <a:rPr lang="ms-MY" sz="2400" noProof="0" dirty="0" err="1"/>
              <a:t>hp</a:t>
            </a:r>
            <a:r>
              <a:rPr lang="ms-MY" sz="2400" noProof="0" dirty="0"/>
              <a:t> + PFBLN</a:t>
            </a:r>
          </a:p>
          <a:p>
            <a:pPr marL="0" indent="0" algn="just">
              <a:buNone/>
            </a:pPr>
            <a:r>
              <a:rPr lang="ms-MY" sz="2400" noProof="0" dirty="0"/>
              <a:t>3.     KNK </a:t>
            </a:r>
            <a:r>
              <a:rPr lang="ms-MY" sz="2400" noProof="0" dirty="0" err="1"/>
              <a:t>kf</a:t>
            </a:r>
            <a:r>
              <a:rPr lang="ms-MY" sz="2400" noProof="0" dirty="0"/>
              <a:t>  = KNK </a:t>
            </a:r>
            <a:r>
              <a:rPr lang="ms-MY" sz="2400" noProof="0" dirty="0" err="1"/>
              <a:t>hp</a:t>
            </a:r>
            <a:r>
              <a:rPr lang="ms-MY" sz="2400" noProof="0" dirty="0"/>
              <a:t> – CTL + </a:t>
            </a:r>
            <a:r>
              <a:rPr lang="ms-MY" sz="2400" noProof="0" dirty="0" err="1"/>
              <a:t>Sb</a:t>
            </a:r>
            <a:endParaRPr lang="ms-MY" sz="2400" noProof="0" dirty="0"/>
          </a:p>
          <a:p>
            <a:pPr marL="0" indent="0" algn="just">
              <a:buNone/>
            </a:pPr>
            <a:r>
              <a:rPr lang="ms-MY" sz="2400" noProof="0" dirty="0"/>
              <a:t>4.     KNB </a:t>
            </a:r>
            <a:r>
              <a:rPr lang="ms-MY" sz="2400" noProof="0" dirty="0" err="1"/>
              <a:t>kf</a:t>
            </a:r>
            <a:r>
              <a:rPr lang="ms-MY" sz="2400" noProof="0" dirty="0"/>
              <a:t>  = KNK </a:t>
            </a:r>
            <a:r>
              <a:rPr lang="ms-MY" sz="2400" noProof="0" dirty="0" err="1"/>
              <a:t>kf</a:t>
            </a:r>
            <a:r>
              <a:rPr lang="ms-MY" sz="2400" noProof="0" dirty="0"/>
              <a:t> – </a:t>
            </a:r>
            <a:r>
              <a:rPr lang="ms-MY" sz="2400" noProof="0" dirty="0" err="1"/>
              <a:t>Sn</a:t>
            </a:r>
            <a:endParaRPr lang="ms-MY" sz="2400" noProof="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D4B40F4-8D2B-8A42-3128-8DC9ECABA1A7}"/>
              </a:ext>
            </a:extLst>
          </p:cNvPr>
          <p:cNvSpPr/>
          <p:nvPr/>
        </p:nvSpPr>
        <p:spPr>
          <a:xfrm>
            <a:off x="3775588" y="2895993"/>
            <a:ext cx="3480619" cy="53300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800" dirty="0"/>
              <a:t>KNB = KNK – Sn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9735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D6DA-337F-C056-3E7A-5A2707332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551" y="311637"/>
            <a:ext cx="11046941" cy="1121746"/>
          </a:xfrm>
        </p:spPr>
        <p:txBody>
          <a:bodyPr>
            <a:noAutofit/>
          </a:bodyPr>
          <a:lstStyle/>
          <a:p>
            <a:pPr algn="ctr"/>
            <a:r>
              <a:rPr lang="nl-NL" sz="4400" dirty="0"/>
              <a:t>iv.       KNK norminal dan KNK benar</a:t>
            </a:r>
            <a:br>
              <a:rPr lang="nl-NL" sz="4400" dirty="0"/>
            </a:br>
            <a:r>
              <a:rPr lang="nl-NL" sz="4400" dirty="0"/>
              <a:t>(PN norminal dan PN benar)</a:t>
            </a:r>
            <a:endParaRPr lang="en-MY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EA2F-78E9-C8AF-3A7F-2F6AF5149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606378"/>
            <a:ext cx="11244649" cy="45658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MY" sz="2800" dirty="0"/>
              <a:t> KNK </a:t>
            </a:r>
            <a:r>
              <a:rPr lang="en-MY" sz="2800" dirty="0" err="1"/>
              <a:t>norminal</a:t>
            </a:r>
            <a:r>
              <a:rPr lang="en-MY" sz="2800" dirty="0"/>
              <a:t> </a:t>
            </a:r>
            <a:r>
              <a:rPr lang="en-MY" sz="2800" dirty="0" err="1"/>
              <a:t>ialah</a:t>
            </a:r>
            <a:r>
              <a:rPr lang="en-MY" sz="2800" dirty="0"/>
              <a:t> </a:t>
            </a:r>
            <a:r>
              <a:rPr lang="en-MY" sz="2800" dirty="0" err="1"/>
              <a:t>Jumlah</a:t>
            </a:r>
            <a:r>
              <a:rPr lang="en-MY" sz="2800" dirty="0"/>
              <a:t> </a:t>
            </a:r>
            <a:r>
              <a:rPr lang="en-MY" sz="2800" dirty="0" err="1"/>
              <a:t>nilai</a:t>
            </a:r>
            <a:r>
              <a:rPr lang="en-MY" sz="2800" dirty="0"/>
              <a:t> </a:t>
            </a:r>
            <a:r>
              <a:rPr lang="en-MY" sz="2800" dirty="0" err="1"/>
              <a:t>barang</a:t>
            </a:r>
            <a:r>
              <a:rPr lang="en-MY" sz="2800" dirty="0"/>
              <a:t> </a:t>
            </a:r>
            <a:r>
              <a:rPr lang="en-MY" sz="2800" dirty="0" err="1"/>
              <a:t>akhir</a:t>
            </a:r>
            <a:r>
              <a:rPr lang="en-MY" sz="2800" dirty="0"/>
              <a:t> dan </a:t>
            </a:r>
            <a:r>
              <a:rPr lang="en-MY" sz="2800" dirty="0" err="1"/>
              <a:t>perkhidmatan</a:t>
            </a:r>
            <a:r>
              <a:rPr lang="en-MY" sz="2800" dirty="0"/>
              <a:t> yang </a:t>
            </a:r>
            <a:r>
              <a:rPr lang="en-MY" sz="2800" dirty="0" err="1"/>
              <a:t>dikeluarkan</a:t>
            </a:r>
            <a:r>
              <a:rPr lang="en-MY" sz="2800" dirty="0"/>
              <a:t> oleh </a:t>
            </a:r>
            <a:r>
              <a:rPr lang="en-MY" sz="2800" dirty="0" err="1"/>
              <a:t>sesebuah</a:t>
            </a:r>
            <a:r>
              <a:rPr lang="en-MY" sz="2800" dirty="0"/>
              <a:t> negara yang </a:t>
            </a:r>
            <a:r>
              <a:rPr lang="en-MY" sz="2800" dirty="0" err="1"/>
              <a:t>dihitung</a:t>
            </a:r>
            <a:r>
              <a:rPr lang="en-MY" sz="2800" dirty="0"/>
              <a:t> </a:t>
            </a:r>
            <a:r>
              <a:rPr lang="en-MY" sz="2800" dirty="0" err="1"/>
              <a:t>mengikut</a:t>
            </a:r>
            <a:r>
              <a:rPr lang="en-MY" sz="2800" dirty="0"/>
              <a:t> </a:t>
            </a:r>
            <a:r>
              <a:rPr lang="en-MY" sz="2800" dirty="0" err="1"/>
              <a:t>harga</a:t>
            </a:r>
            <a:r>
              <a:rPr lang="en-MY" sz="2800" dirty="0"/>
              <a:t> </a:t>
            </a:r>
            <a:r>
              <a:rPr lang="en-MY" sz="2800" dirty="0" err="1"/>
              <a:t>semasa</a:t>
            </a:r>
            <a:r>
              <a:rPr lang="en-MY" sz="2800" dirty="0"/>
              <a:t> pada </a:t>
            </a:r>
            <a:r>
              <a:rPr lang="en-MY" sz="2800" dirty="0" err="1"/>
              <a:t>tahun</a:t>
            </a:r>
            <a:r>
              <a:rPr lang="en-MY" sz="2800" dirty="0"/>
              <a:t> </a:t>
            </a:r>
            <a:r>
              <a:rPr lang="en-MY" sz="2800" dirty="0" err="1"/>
              <a:t>berkenaan</a:t>
            </a:r>
            <a:r>
              <a:rPr lang="en-MY" sz="2800" dirty="0"/>
              <a:t>.</a:t>
            </a:r>
          </a:p>
          <a:p>
            <a:pPr algn="just"/>
            <a:r>
              <a:rPr lang="en-MY" sz="2800" dirty="0"/>
              <a:t> </a:t>
            </a:r>
            <a:r>
              <a:rPr lang="en-MY" sz="2800" dirty="0" err="1"/>
              <a:t>dipengaruhi</a:t>
            </a:r>
            <a:r>
              <a:rPr lang="en-MY" sz="2800" dirty="0"/>
              <a:t> oleh </a:t>
            </a:r>
            <a:r>
              <a:rPr lang="en-MY" sz="2800" dirty="0" err="1"/>
              <a:t>perubahan</a:t>
            </a:r>
            <a:r>
              <a:rPr lang="en-MY" sz="2800" dirty="0"/>
              <a:t> </a:t>
            </a:r>
            <a:r>
              <a:rPr lang="en-MY" sz="2800" dirty="0" err="1"/>
              <a:t>tingkat</a:t>
            </a:r>
            <a:r>
              <a:rPr lang="en-MY" sz="2800" dirty="0"/>
              <a:t> </a:t>
            </a:r>
            <a:r>
              <a:rPr lang="en-MY" sz="2800" dirty="0" err="1"/>
              <a:t>harga</a:t>
            </a:r>
            <a:r>
              <a:rPr lang="en-MY" sz="2800" dirty="0"/>
              <a:t> </a:t>
            </a:r>
            <a:r>
              <a:rPr lang="en-MY" sz="2800" dirty="0" err="1"/>
              <a:t>umum</a:t>
            </a:r>
            <a:r>
              <a:rPr lang="en-MY" sz="2800" dirty="0"/>
              <a:t> dan </a:t>
            </a:r>
            <a:r>
              <a:rPr lang="en-MY" sz="2800" dirty="0" err="1"/>
              <a:t>perubahan</a:t>
            </a:r>
            <a:r>
              <a:rPr lang="en-MY" sz="2800" dirty="0"/>
              <a:t> </a:t>
            </a:r>
            <a:r>
              <a:rPr lang="en-MY" sz="2800" dirty="0" err="1"/>
              <a:t>kuantiti</a:t>
            </a:r>
            <a:endParaRPr lang="en-MY" sz="2800" dirty="0"/>
          </a:p>
          <a:p>
            <a:pPr algn="just"/>
            <a:r>
              <a:rPr lang="en-MY" sz="2800" dirty="0"/>
              <a:t> KNK </a:t>
            </a:r>
            <a:r>
              <a:rPr lang="en-MY" sz="2800" dirty="0" err="1"/>
              <a:t>benar</a:t>
            </a:r>
            <a:r>
              <a:rPr lang="en-MY" sz="2800" dirty="0"/>
              <a:t> </a:t>
            </a:r>
            <a:r>
              <a:rPr lang="en-MY" sz="2800" dirty="0" err="1"/>
              <a:t>ialah</a:t>
            </a:r>
            <a:r>
              <a:rPr lang="en-MY" sz="2800" dirty="0"/>
              <a:t> </a:t>
            </a:r>
            <a:r>
              <a:rPr lang="en-MY" sz="2800" dirty="0" err="1"/>
              <a:t>Jumlah</a:t>
            </a:r>
            <a:r>
              <a:rPr lang="en-MY" sz="2800" dirty="0"/>
              <a:t> </a:t>
            </a:r>
            <a:r>
              <a:rPr lang="en-MY" sz="2800" dirty="0" err="1"/>
              <a:t>nilai</a:t>
            </a:r>
            <a:r>
              <a:rPr lang="en-MY" sz="2800" dirty="0"/>
              <a:t> </a:t>
            </a:r>
            <a:r>
              <a:rPr lang="en-MY" sz="2800" dirty="0" err="1"/>
              <a:t>barang</a:t>
            </a:r>
            <a:r>
              <a:rPr lang="en-MY" sz="2800" dirty="0"/>
              <a:t> </a:t>
            </a:r>
            <a:r>
              <a:rPr lang="en-MY" sz="2800" dirty="0" err="1"/>
              <a:t>akhir</a:t>
            </a:r>
            <a:r>
              <a:rPr lang="en-MY" sz="2800" dirty="0"/>
              <a:t> dan </a:t>
            </a:r>
            <a:r>
              <a:rPr lang="en-MY" sz="2800" dirty="0" err="1"/>
              <a:t>perkhidmatan</a:t>
            </a:r>
            <a:r>
              <a:rPr lang="en-MY" sz="2800" dirty="0"/>
              <a:t> </a:t>
            </a:r>
            <a:r>
              <a:rPr lang="en-MY" sz="2800" dirty="0" err="1"/>
              <a:t>yg</a:t>
            </a:r>
            <a:r>
              <a:rPr lang="en-MY" sz="2800" dirty="0"/>
              <a:t> </a:t>
            </a:r>
            <a:r>
              <a:rPr lang="en-MY" sz="2800" dirty="0" err="1"/>
              <a:t>dikeluarkan</a:t>
            </a:r>
            <a:r>
              <a:rPr lang="en-MY" sz="2800" dirty="0"/>
              <a:t> oleh </a:t>
            </a:r>
            <a:r>
              <a:rPr lang="en-MY" sz="2800" dirty="0" err="1"/>
              <a:t>sesebuah</a:t>
            </a:r>
            <a:r>
              <a:rPr lang="en-MY" sz="2800" dirty="0"/>
              <a:t> negara yang </a:t>
            </a:r>
            <a:r>
              <a:rPr lang="en-MY" sz="2800" dirty="0" err="1"/>
              <a:t>dihitung</a:t>
            </a:r>
            <a:r>
              <a:rPr lang="en-MY" sz="2800" dirty="0"/>
              <a:t> </a:t>
            </a:r>
            <a:r>
              <a:rPr lang="en-MY" sz="2800" dirty="0" err="1"/>
              <a:t>mengikut</a:t>
            </a:r>
            <a:r>
              <a:rPr lang="en-MY" sz="2800" dirty="0"/>
              <a:t> </a:t>
            </a:r>
            <a:r>
              <a:rPr lang="en-MY" sz="2800" dirty="0" err="1"/>
              <a:t>harga</a:t>
            </a:r>
            <a:r>
              <a:rPr lang="en-MY" sz="2800" dirty="0"/>
              <a:t> pada </a:t>
            </a:r>
            <a:r>
              <a:rPr lang="en-MY" sz="2800" dirty="0" err="1"/>
              <a:t>tahun</a:t>
            </a:r>
            <a:r>
              <a:rPr lang="en-MY" sz="2800" dirty="0"/>
              <a:t> </a:t>
            </a:r>
            <a:r>
              <a:rPr lang="en-MY" sz="2800" dirty="0" err="1"/>
              <a:t>asas</a:t>
            </a:r>
            <a:endParaRPr lang="en-MY" sz="2800" dirty="0"/>
          </a:p>
          <a:p>
            <a:pPr algn="just"/>
            <a:r>
              <a:rPr lang="en-MY" sz="2800" dirty="0"/>
              <a:t> Tidak </a:t>
            </a:r>
            <a:r>
              <a:rPr lang="en-MY" sz="2800" dirty="0" err="1"/>
              <a:t>dipengaruhi</a:t>
            </a:r>
            <a:r>
              <a:rPr lang="en-MY" sz="2800" dirty="0"/>
              <a:t> oleh </a:t>
            </a:r>
            <a:r>
              <a:rPr lang="en-MY" sz="2800" dirty="0" err="1"/>
              <a:t>perubahan</a:t>
            </a:r>
            <a:r>
              <a:rPr lang="en-MY" sz="2800" dirty="0"/>
              <a:t> </a:t>
            </a:r>
            <a:r>
              <a:rPr lang="en-MY" sz="2800" dirty="0" err="1"/>
              <a:t>tingkat</a:t>
            </a:r>
            <a:r>
              <a:rPr lang="en-MY" sz="2800" dirty="0"/>
              <a:t> </a:t>
            </a:r>
            <a:r>
              <a:rPr lang="en-MY" sz="2800" dirty="0" err="1"/>
              <a:t>harga</a:t>
            </a:r>
            <a:r>
              <a:rPr lang="en-MY" sz="2800" dirty="0"/>
              <a:t> </a:t>
            </a:r>
            <a:r>
              <a:rPr lang="en-MY" sz="2800" dirty="0" err="1"/>
              <a:t>umum</a:t>
            </a:r>
            <a:r>
              <a:rPr lang="en-MY" sz="2800" dirty="0"/>
              <a:t> </a:t>
            </a:r>
            <a:r>
              <a:rPr lang="en-MY" sz="2800" dirty="0" err="1"/>
              <a:t>tetapi</a:t>
            </a:r>
            <a:r>
              <a:rPr lang="en-MY" sz="2800" dirty="0"/>
              <a:t> </a:t>
            </a:r>
            <a:r>
              <a:rPr lang="en-MY" sz="2800" dirty="0" err="1"/>
              <a:t>dipengaruhi</a:t>
            </a:r>
            <a:r>
              <a:rPr lang="en-MY" sz="2800" dirty="0"/>
              <a:t> oleh </a:t>
            </a:r>
            <a:r>
              <a:rPr lang="en-MY" sz="2800" dirty="0" err="1"/>
              <a:t>perubahan</a:t>
            </a:r>
            <a:r>
              <a:rPr lang="en-MY" sz="2800" dirty="0"/>
              <a:t> </a:t>
            </a:r>
            <a:r>
              <a:rPr lang="en-MY" sz="2800" dirty="0" err="1"/>
              <a:t>kuantiti</a:t>
            </a:r>
            <a:endParaRPr lang="en-MY" sz="2800" dirty="0"/>
          </a:p>
          <a:p>
            <a:pPr algn="just"/>
            <a:endParaRPr lang="en-MY" sz="2800" dirty="0"/>
          </a:p>
          <a:p>
            <a:pPr marL="0" indent="0" algn="just">
              <a:buNone/>
            </a:pPr>
            <a:r>
              <a:rPr lang="en-MY" sz="2800" dirty="0"/>
              <a:t>           KNK </a:t>
            </a:r>
            <a:r>
              <a:rPr lang="en-MY" sz="2800" dirty="0" err="1"/>
              <a:t>benar</a:t>
            </a:r>
            <a:r>
              <a:rPr lang="en-MY" sz="2800" dirty="0"/>
              <a:t> = IHP </a:t>
            </a:r>
            <a:r>
              <a:rPr lang="en-MY" sz="2800" dirty="0" err="1"/>
              <a:t>thn</a:t>
            </a:r>
            <a:r>
              <a:rPr lang="en-MY" sz="2800" dirty="0"/>
              <a:t> </a:t>
            </a:r>
            <a:r>
              <a:rPr lang="en-MY" sz="2800" dirty="0" err="1"/>
              <a:t>asas</a:t>
            </a:r>
            <a:r>
              <a:rPr lang="en-MY" sz="2800" dirty="0"/>
              <a:t>  x KNK </a:t>
            </a:r>
            <a:r>
              <a:rPr lang="en-MY" sz="2800" dirty="0" err="1"/>
              <a:t>norminal</a:t>
            </a:r>
            <a:endParaRPr lang="en-MY" sz="2800" dirty="0"/>
          </a:p>
          <a:p>
            <a:pPr marL="0" indent="0" algn="just">
              <a:buNone/>
            </a:pPr>
            <a:r>
              <a:rPr lang="en-MY" sz="2800" dirty="0"/>
              <a:t>                                IHP </a:t>
            </a:r>
            <a:r>
              <a:rPr lang="en-MY" sz="2800" dirty="0" err="1"/>
              <a:t>thn</a:t>
            </a:r>
            <a:r>
              <a:rPr lang="en-MY" sz="2800" dirty="0"/>
              <a:t> </a:t>
            </a:r>
            <a:r>
              <a:rPr lang="en-MY" sz="2800" dirty="0" err="1"/>
              <a:t>semasa</a:t>
            </a:r>
            <a:endParaRPr lang="en-MY" sz="2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03C925-F90D-AA09-EED1-E01198C5E136}"/>
              </a:ext>
            </a:extLst>
          </p:cNvPr>
          <p:cNvCxnSpPr/>
          <p:nvPr/>
        </p:nvCxnSpPr>
        <p:spPr>
          <a:xfrm>
            <a:off x="3336324" y="5362832"/>
            <a:ext cx="373174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BC26F8-FDBF-FC22-8037-F0296AB9A955}"/>
              </a:ext>
            </a:extLst>
          </p:cNvPr>
          <p:cNvCxnSpPr>
            <a:cxnSpLocks/>
          </p:cNvCxnSpPr>
          <p:nvPr/>
        </p:nvCxnSpPr>
        <p:spPr>
          <a:xfrm>
            <a:off x="3336324" y="5362832"/>
            <a:ext cx="1492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278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1018</TotalTime>
  <Words>2115</Words>
  <Application>Microsoft Office PowerPoint</Application>
  <PresentationFormat>Widescreen</PresentationFormat>
  <Paragraphs>352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Georgia</vt:lpstr>
      <vt:lpstr>Rockwell</vt:lpstr>
      <vt:lpstr>Rockwell Condensed</vt:lpstr>
      <vt:lpstr>Times New Roman</vt:lpstr>
      <vt:lpstr>Wingdings</vt:lpstr>
      <vt:lpstr>Wood Type</vt:lpstr>
      <vt:lpstr>PENGIRAAN PENGELUARAN DOMESTIK &amp; PENDAPATAN NEGARA</vt:lpstr>
      <vt:lpstr>KANDUNGAN </vt:lpstr>
      <vt:lpstr>MAKSUD PENDAPATAN NEGARA</vt:lpstr>
      <vt:lpstr>Konsep pendapatan negara</vt:lpstr>
      <vt:lpstr>i.    KDNK dan KNK</vt:lpstr>
      <vt:lpstr>Samb…</vt:lpstr>
      <vt:lpstr>ii.         KNK HP dan KNK kf</vt:lpstr>
      <vt:lpstr>iii.       KNB</vt:lpstr>
      <vt:lpstr>iv.       KNK norminal dan KNK benar (PN norminal dan PN benar)</vt:lpstr>
      <vt:lpstr>Samb…</vt:lpstr>
      <vt:lpstr>KAEDAH PENGIRAAN PENDAPATAN NEGARA</vt:lpstr>
      <vt:lpstr>1.      Kaedah Perbelanjaan     (nilai barang akhir)</vt:lpstr>
      <vt:lpstr>PowerPoint Presentation</vt:lpstr>
      <vt:lpstr>Samb…</vt:lpstr>
      <vt:lpstr>2. Kaedah Keluaran (nilai ditambah) </vt:lpstr>
      <vt:lpstr>Samb…</vt:lpstr>
      <vt:lpstr>Samb…</vt:lpstr>
      <vt:lpstr>3.      Kaedah Pendapatan (bayaran faktor)</vt:lpstr>
      <vt:lpstr>Samb…</vt:lpstr>
      <vt:lpstr>Kaedah pengiraan pendapatan negara</vt:lpstr>
      <vt:lpstr>KONSEP PENDAPATAN</vt:lpstr>
      <vt:lpstr>1.      Pendapatan Persendirian (Y)</vt:lpstr>
      <vt:lpstr>2.      Pendapatan boleh guna (Yd)</vt:lpstr>
      <vt:lpstr>3.      Pendapatan per kapita </vt:lpstr>
      <vt:lpstr>MASALAH PENGIRAAN PENDAPATAN NEGARA</vt:lpstr>
      <vt:lpstr>MASALAH PENGIRAAN PENDAPATAN NEGARA</vt:lpstr>
      <vt:lpstr>SAMB…</vt:lpstr>
      <vt:lpstr>KEGUNAAN PENDAPATAN NEGARA</vt:lpstr>
      <vt:lpstr>1.      Alat pengukur kadar pertumbuhan ekonomi</vt:lpstr>
      <vt:lpstr>2.      Alat pengukur sumbangan keluaran pelbagai sektor ekonomi</vt:lpstr>
      <vt:lpstr>3.   Asas membuat perancangan ekonomi</vt:lpstr>
      <vt:lpstr>4.   Alat petunjuk perubahan struktur ekonomi</vt:lpstr>
      <vt:lpstr>5.   Alat perbandingan taraf hidup antara masa dan negara</vt:lpstr>
      <vt:lpstr>KELEMAHAN DATA PENDAPATAN NEGARA SEBAGAI ALAT PERBANDINGAN TARAF HIDUP</vt:lpstr>
      <vt:lpstr>Latihan </vt:lpstr>
      <vt:lpstr>tamat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MASHITHAH BINTI KHALID KPM-Guru</dc:creator>
  <cp:lastModifiedBy>MASHITHAH BINTI KHALID KPM-Guru</cp:lastModifiedBy>
  <cp:revision>5</cp:revision>
  <dcterms:created xsi:type="dcterms:W3CDTF">2025-04-14T05:41:57Z</dcterms:created>
  <dcterms:modified xsi:type="dcterms:W3CDTF">2025-04-17T07:13:10Z</dcterms:modified>
</cp:coreProperties>
</file>